
<file path=[Content_Types].xml><?xml version="1.0" encoding="utf-8"?>
<Types xmlns="http://schemas.openxmlformats.org/package/2006/content-types">
  <Default Extension="glb" ContentType="model/gltf.binary"/>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74" r:id="rId5"/>
    <p:sldId id="260" r:id="rId6"/>
    <p:sldId id="261" r:id="rId7"/>
    <p:sldId id="262" r:id="rId8"/>
    <p:sldId id="325" r:id="rId9"/>
    <p:sldId id="326" r:id="rId10"/>
    <p:sldId id="328" r:id="rId11"/>
    <p:sldId id="329" r:id="rId12"/>
    <p:sldId id="330" r:id="rId13"/>
    <p:sldId id="331" r:id="rId14"/>
    <p:sldId id="332" r:id="rId15"/>
    <p:sldId id="264" r:id="rId16"/>
    <p:sldId id="265" r:id="rId17"/>
    <p:sldId id="266" r:id="rId18"/>
    <p:sldId id="267" r:id="rId19"/>
    <p:sldId id="268" r:id="rId20"/>
    <p:sldId id="269" r:id="rId21"/>
    <p:sldId id="270" r:id="rId22"/>
    <p:sldId id="275" r:id="rId23"/>
    <p:sldId id="277" r:id="rId24"/>
    <p:sldId id="312" r:id="rId25"/>
    <p:sldId id="313" r:id="rId26"/>
    <p:sldId id="319" r:id="rId27"/>
    <p:sldId id="320" r:id="rId28"/>
    <p:sldId id="321" r:id="rId29"/>
    <p:sldId id="322" r:id="rId30"/>
    <p:sldId id="272" r:id="rId31"/>
    <p:sldId id="323" r:id="rId32"/>
    <p:sldId id="324" r:id="rId33"/>
    <p:sldId id="273" r:id="rId34"/>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an Nhat Thinh" initials="TN" lastIdx="1" clrIdx="0">
    <p:extLst>
      <p:ext uri="{19B8F6BF-5375-455C-9EA6-DF929625EA0E}">
        <p15:presenceInfo xmlns:p15="http://schemas.microsoft.com/office/powerpoint/2012/main" userId="eda8d22ce2ffb5b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38AFE"/>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53" autoAdjust="0"/>
    <p:restoredTop sz="94660"/>
  </p:normalViewPr>
  <p:slideViewPr>
    <p:cSldViewPr snapToGrid="0" showGuides="1">
      <p:cViewPr>
        <p:scale>
          <a:sx n="50" d="100"/>
          <a:sy n="50" d="100"/>
        </p:scale>
        <p:origin x="614" y="778"/>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D202256-BE51-44FF-9272-AEE5A55BD00F}"/>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028D35EB-CA7E-4B83-962F-17675E64FF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956AA093-5EC8-45AE-87CB-DFDBAC8B3AAA}"/>
              </a:ext>
            </a:extLst>
          </p:cNvPr>
          <p:cNvSpPr>
            <a:spLocks noGrp="1"/>
          </p:cNvSpPr>
          <p:nvPr>
            <p:ph type="dt" sz="half" idx="10"/>
          </p:nvPr>
        </p:nvSpPr>
        <p:spPr/>
        <p:txBody>
          <a:bodyPr/>
          <a:lstStyle/>
          <a:p>
            <a:fld id="{332227A1-3777-4FC3-9D0D-F11D57F5FA2F}" type="datetimeFigureOut">
              <a:rPr lang="vi-VN" smtClean="0"/>
              <a:t>29/07/2025</a:t>
            </a:fld>
            <a:endParaRPr lang="vi-VN"/>
          </a:p>
        </p:txBody>
      </p:sp>
      <p:sp>
        <p:nvSpPr>
          <p:cNvPr id="5" name="Chỗ dành sẵn cho Chân trang 4">
            <a:extLst>
              <a:ext uri="{FF2B5EF4-FFF2-40B4-BE49-F238E27FC236}">
                <a16:creationId xmlns:a16="http://schemas.microsoft.com/office/drawing/2014/main" id="{7EC13800-DB8F-4EE6-A884-4D2BF19755A2}"/>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970A3234-C6DF-47F4-8719-0CB7F779AF46}"/>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3245517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B743545-C39D-4AE1-B13F-668C8AB9DBE0}"/>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ED30F54F-F620-40D5-A47B-DCA545A2E704}"/>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F25C3DD2-2F8D-4BBA-BE66-9D01C539E1D2}"/>
              </a:ext>
            </a:extLst>
          </p:cNvPr>
          <p:cNvSpPr>
            <a:spLocks noGrp="1"/>
          </p:cNvSpPr>
          <p:nvPr>
            <p:ph type="dt" sz="half" idx="10"/>
          </p:nvPr>
        </p:nvSpPr>
        <p:spPr/>
        <p:txBody>
          <a:bodyPr/>
          <a:lstStyle/>
          <a:p>
            <a:fld id="{332227A1-3777-4FC3-9D0D-F11D57F5FA2F}" type="datetimeFigureOut">
              <a:rPr lang="vi-VN" smtClean="0"/>
              <a:t>29/07/2025</a:t>
            </a:fld>
            <a:endParaRPr lang="vi-VN"/>
          </a:p>
        </p:txBody>
      </p:sp>
      <p:sp>
        <p:nvSpPr>
          <p:cNvPr id="5" name="Chỗ dành sẵn cho Chân trang 4">
            <a:extLst>
              <a:ext uri="{FF2B5EF4-FFF2-40B4-BE49-F238E27FC236}">
                <a16:creationId xmlns:a16="http://schemas.microsoft.com/office/drawing/2014/main" id="{7C2F9241-3C7B-470B-81AB-AD2D79606860}"/>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B2274DD5-51C4-4AE0-AAF7-B22733939ED3}"/>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637833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21CFF058-C43E-4A66-A581-0ED2CB4C6B25}"/>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09BA4B57-2514-4C3D-AC86-EA61F6E26392}"/>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8B26F0C9-0D23-4157-AB4E-3DCA2B4D3483}"/>
              </a:ext>
            </a:extLst>
          </p:cNvPr>
          <p:cNvSpPr>
            <a:spLocks noGrp="1"/>
          </p:cNvSpPr>
          <p:nvPr>
            <p:ph type="dt" sz="half" idx="10"/>
          </p:nvPr>
        </p:nvSpPr>
        <p:spPr/>
        <p:txBody>
          <a:bodyPr/>
          <a:lstStyle/>
          <a:p>
            <a:fld id="{332227A1-3777-4FC3-9D0D-F11D57F5FA2F}" type="datetimeFigureOut">
              <a:rPr lang="vi-VN" smtClean="0"/>
              <a:t>29/07/2025</a:t>
            </a:fld>
            <a:endParaRPr lang="vi-VN"/>
          </a:p>
        </p:txBody>
      </p:sp>
      <p:sp>
        <p:nvSpPr>
          <p:cNvPr id="5" name="Chỗ dành sẵn cho Chân trang 4">
            <a:extLst>
              <a:ext uri="{FF2B5EF4-FFF2-40B4-BE49-F238E27FC236}">
                <a16:creationId xmlns:a16="http://schemas.microsoft.com/office/drawing/2014/main" id="{2CF75C93-7D0D-404D-AEBD-A8D9928124C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6B584250-A5C1-4AF4-B61E-18F81A327A94}"/>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810165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A44104A-0067-47DC-B40D-D5052E9E4BDD}"/>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AE1616DC-7038-48E0-BF1A-C621B7104C43}"/>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A2C363D9-5FEB-421C-A407-D2DB93B2831E}"/>
              </a:ext>
            </a:extLst>
          </p:cNvPr>
          <p:cNvSpPr>
            <a:spLocks noGrp="1"/>
          </p:cNvSpPr>
          <p:nvPr>
            <p:ph type="dt" sz="half" idx="10"/>
          </p:nvPr>
        </p:nvSpPr>
        <p:spPr/>
        <p:txBody>
          <a:bodyPr/>
          <a:lstStyle/>
          <a:p>
            <a:fld id="{332227A1-3777-4FC3-9D0D-F11D57F5FA2F}" type="datetimeFigureOut">
              <a:rPr lang="vi-VN" smtClean="0"/>
              <a:t>29/07/2025</a:t>
            </a:fld>
            <a:endParaRPr lang="vi-VN"/>
          </a:p>
        </p:txBody>
      </p:sp>
      <p:sp>
        <p:nvSpPr>
          <p:cNvPr id="5" name="Chỗ dành sẵn cho Chân trang 4">
            <a:extLst>
              <a:ext uri="{FF2B5EF4-FFF2-40B4-BE49-F238E27FC236}">
                <a16:creationId xmlns:a16="http://schemas.microsoft.com/office/drawing/2014/main" id="{60B13F9D-86B6-4AF5-9EA3-C7864A6D0E4D}"/>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76F21135-DC56-49E9-A2FF-59EE99DC10AC}"/>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122383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0BF0E64-0544-453C-8299-591D63B93C92}"/>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95C97479-8525-4A40-B351-039703911C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4E1AEEDF-5454-4836-9FC9-BFEA18004679}"/>
              </a:ext>
            </a:extLst>
          </p:cNvPr>
          <p:cNvSpPr>
            <a:spLocks noGrp="1"/>
          </p:cNvSpPr>
          <p:nvPr>
            <p:ph type="dt" sz="half" idx="10"/>
          </p:nvPr>
        </p:nvSpPr>
        <p:spPr/>
        <p:txBody>
          <a:bodyPr/>
          <a:lstStyle/>
          <a:p>
            <a:fld id="{332227A1-3777-4FC3-9D0D-F11D57F5FA2F}" type="datetimeFigureOut">
              <a:rPr lang="vi-VN" smtClean="0"/>
              <a:t>29/07/2025</a:t>
            </a:fld>
            <a:endParaRPr lang="vi-VN"/>
          </a:p>
        </p:txBody>
      </p:sp>
      <p:sp>
        <p:nvSpPr>
          <p:cNvPr id="5" name="Chỗ dành sẵn cho Chân trang 4">
            <a:extLst>
              <a:ext uri="{FF2B5EF4-FFF2-40B4-BE49-F238E27FC236}">
                <a16:creationId xmlns:a16="http://schemas.microsoft.com/office/drawing/2014/main" id="{275F3671-447E-409D-934E-1B3D734E82C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44F0EB76-B8F7-425C-A067-A0E154999AEC}"/>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467128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88839F9-0053-4FD0-A606-D8DFE3D84594}"/>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EBCF098F-A812-4775-8C70-5A10D7285D13}"/>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FAA4188F-087F-4690-9A6F-CC9BB49B2055}"/>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A764628C-022E-4F74-9C0E-60D48C375DBA}"/>
              </a:ext>
            </a:extLst>
          </p:cNvPr>
          <p:cNvSpPr>
            <a:spLocks noGrp="1"/>
          </p:cNvSpPr>
          <p:nvPr>
            <p:ph type="dt" sz="half" idx="10"/>
          </p:nvPr>
        </p:nvSpPr>
        <p:spPr/>
        <p:txBody>
          <a:bodyPr/>
          <a:lstStyle/>
          <a:p>
            <a:fld id="{332227A1-3777-4FC3-9D0D-F11D57F5FA2F}" type="datetimeFigureOut">
              <a:rPr lang="vi-VN" smtClean="0"/>
              <a:t>29/07/2025</a:t>
            </a:fld>
            <a:endParaRPr lang="vi-VN"/>
          </a:p>
        </p:txBody>
      </p:sp>
      <p:sp>
        <p:nvSpPr>
          <p:cNvPr id="6" name="Chỗ dành sẵn cho Chân trang 5">
            <a:extLst>
              <a:ext uri="{FF2B5EF4-FFF2-40B4-BE49-F238E27FC236}">
                <a16:creationId xmlns:a16="http://schemas.microsoft.com/office/drawing/2014/main" id="{28287B23-E93C-414D-89DE-4584FD2054C9}"/>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7EEC3290-72BC-4300-B565-B97FFE25AE3F}"/>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59229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BC5843C-DA0E-4E53-9946-C54B0856DC0D}"/>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89A47275-2355-4B11-8450-9CFD9F8C51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CFF6E7D6-5E03-4A6F-9F96-B0836683D01C}"/>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9177E020-8867-4CC7-9BB8-B51F7F4288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2BEA4640-A030-4C7D-A146-3C0DB5A35EF0}"/>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1026D718-42EE-47AC-B3A0-6E88626B0090}"/>
              </a:ext>
            </a:extLst>
          </p:cNvPr>
          <p:cNvSpPr>
            <a:spLocks noGrp="1"/>
          </p:cNvSpPr>
          <p:nvPr>
            <p:ph type="dt" sz="half" idx="10"/>
          </p:nvPr>
        </p:nvSpPr>
        <p:spPr/>
        <p:txBody>
          <a:bodyPr/>
          <a:lstStyle/>
          <a:p>
            <a:fld id="{332227A1-3777-4FC3-9D0D-F11D57F5FA2F}" type="datetimeFigureOut">
              <a:rPr lang="vi-VN" smtClean="0"/>
              <a:t>29/07/2025</a:t>
            </a:fld>
            <a:endParaRPr lang="vi-VN"/>
          </a:p>
        </p:txBody>
      </p:sp>
      <p:sp>
        <p:nvSpPr>
          <p:cNvPr id="8" name="Chỗ dành sẵn cho Chân trang 7">
            <a:extLst>
              <a:ext uri="{FF2B5EF4-FFF2-40B4-BE49-F238E27FC236}">
                <a16:creationId xmlns:a16="http://schemas.microsoft.com/office/drawing/2014/main" id="{5294714B-1342-482D-89B3-41B3F76D477B}"/>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57D87E37-E29A-454E-9C47-3A999C02B154}"/>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501486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A103238-999A-40D5-8B57-AC9AE86E08B8}"/>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2C83C96E-AADE-4BCA-B7B9-17AAFEC8570E}"/>
              </a:ext>
            </a:extLst>
          </p:cNvPr>
          <p:cNvSpPr>
            <a:spLocks noGrp="1"/>
          </p:cNvSpPr>
          <p:nvPr>
            <p:ph type="dt" sz="half" idx="10"/>
          </p:nvPr>
        </p:nvSpPr>
        <p:spPr/>
        <p:txBody>
          <a:bodyPr/>
          <a:lstStyle/>
          <a:p>
            <a:fld id="{332227A1-3777-4FC3-9D0D-F11D57F5FA2F}" type="datetimeFigureOut">
              <a:rPr lang="vi-VN" smtClean="0"/>
              <a:t>29/07/2025</a:t>
            </a:fld>
            <a:endParaRPr lang="vi-VN"/>
          </a:p>
        </p:txBody>
      </p:sp>
      <p:sp>
        <p:nvSpPr>
          <p:cNvPr id="4" name="Chỗ dành sẵn cho Chân trang 3">
            <a:extLst>
              <a:ext uri="{FF2B5EF4-FFF2-40B4-BE49-F238E27FC236}">
                <a16:creationId xmlns:a16="http://schemas.microsoft.com/office/drawing/2014/main" id="{A25178C1-9637-44A7-9718-79E32175CE9F}"/>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966EA846-8D17-4803-A8F3-C0B5AA2956F8}"/>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492817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4C2CF4FF-EF3D-48C7-B750-82671D8AA4C4}"/>
              </a:ext>
            </a:extLst>
          </p:cNvPr>
          <p:cNvSpPr>
            <a:spLocks noGrp="1"/>
          </p:cNvSpPr>
          <p:nvPr>
            <p:ph type="dt" sz="half" idx="10"/>
          </p:nvPr>
        </p:nvSpPr>
        <p:spPr/>
        <p:txBody>
          <a:bodyPr/>
          <a:lstStyle/>
          <a:p>
            <a:fld id="{332227A1-3777-4FC3-9D0D-F11D57F5FA2F}" type="datetimeFigureOut">
              <a:rPr lang="vi-VN" smtClean="0"/>
              <a:t>29/07/2025</a:t>
            </a:fld>
            <a:endParaRPr lang="vi-VN"/>
          </a:p>
        </p:txBody>
      </p:sp>
      <p:sp>
        <p:nvSpPr>
          <p:cNvPr id="3" name="Chỗ dành sẵn cho Chân trang 2">
            <a:extLst>
              <a:ext uri="{FF2B5EF4-FFF2-40B4-BE49-F238E27FC236}">
                <a16:creationId xmlns:a16="http://schemas.microsoft.com/office/drawing/2014/main" id="{E531C112-0D47-496D-AD99-E78B6C7B4E23}"/>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5712082B-2213-49C0-89DB-8302E8A74152}"/>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566261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D2C0758-72D0-4C08-919E-61327BB5E753}"/>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91C9E343-3409-4FB0-8952-1F1B6644BF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F0BD3587-C59A-4D1A-AC14-C65DD0D734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A71F6FE-38B2-4AAC-8CB6-75A5D9CE218F}"/>
              </a:ext>
            </a:extLst>
          </p:cNvPr>
          <p:cNvSpPr>
            <a:spLocks noGrp="1"/>
          </p:cNvSpPr>
          <p:nvPr>
            <p:ph type="dt" sz="half" idx="10"/>
          </p:nvPr>
        </p:nvSpPr>
        <p:spPr/>
        <p:txBody>
          <a:bodyPr/>
          <a:lstStyle/>
          <a:p>
            <a:fld id="{332227A1-3777-4FC3-9D0D-F11D57F5FA2F}" type="datetimeFigureOut">
              <a:rPr lang="vi-VN" smtClean="0"/>
              <a:t>29/07/2025</a:t>
            </a:fld>
            <a:endParaRPr lang="vi-VN"/>
          </a:p>
        </p:txBody>
      </p:sp>
      <p:sp>
        <p:nvSpPr>
          <p:cNvPr id="6" name="Chỗ dành sẵn cho Chân trang 5">
            <a:extLst>
              <a:ext uri="{FF2B5EF4-FFF2-40B4-BE49-F238E27FC236}">
                <a16:creationId xmlns:a16="http://schemas.microsoft.com/office/drawing/2014/main" id="{A4EE020A-CDF4-45F1-9960-4724AFD3E9B5}"/>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F3C46944-8723-4D71-83F4-C66705895783}"/>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11506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2FB5F8B-11CB-454A-8A8E-0C96F1B24B3C}"/>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7EEDEB98-A7FD-4C21-9A9B-E60A21D896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9EFAB60A-2324-4D98-93BB-A9B7F5CC4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FEF4874F-BA8C-4FF2-BA59-1E556BD417EF}"/>
              </a:ext>
            </a:extLst>
          </p:cNvPr>
          <p:cNvSpPr>
            <a:spLocks noGrp="1"/>
          </p:cNvSpPr>
          <p:nvPr>
            <p:ph type="dt" sz="half" idx="10"/>
          </p:nvPr>
        </p:nvSpPr>
        <p:spPr/>
        <p:txBody>
          <a:bodyPr/>
          <a:lstStyle/>
          <a:p>
            <a:fld id="{332227A1-3777-4FC3-9D0D-F11D57F5FA2F}" type="datetimeFigureOut">
              <a:rPr lang="vi-VN" smtClean="0"/>
              <a:t>29/07/2025</a:t>
            </a:fld>
            <a:endParaRPr lang="vi-VN"/>
          </a:p>
        </p:txBody>
      </p:sp>
      <p:sp>
        <p:nvSpPr>
          <p:cNvPr id="6" name="Chỗ dành sẵn cho Chân trang 5">
            <a:extLst>
              <a:ext uri="{FF2B5EF4-FFF2-40B4-BE49-F238E27FC236}">
                <a16:creationId xmlns:a16="http://schemas.microsoft.com/office/drawing/2014/main" id="{142A9F6A-29B8-41FB-88D1-FD2E2CF8785F}"/>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EF904D02-AC42-4743-B022-D6D344571D0E}"/>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080170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A8E1A7E4-507B-44E7-B79A-727D167C1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E9E1057D-45E8-4406-9236-AD8BF005C2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4660935C-F773-49F8-8F9D-DA9FD0D3D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2227A1-3777-4FC3-9D0D-F11D57F5FA2F}" type="datetimeFigureOut">
              <a:rPr lang="vi-VN" smtClean="0"/>
              <a:t>29/07/2025</a:t>
            </a:fld>
            <a:endParaRPr lang="vi-VN"/>
          </a:p>
        </p:txBody>
      </p:sp>
      <p:sp>
        <p:nvSpPr>
          <p:cNvPr id="5" name="Chỗ dành sẵn cho Chân trang 4">
            <a:extLst>
              <a:ext uri="{FF2B5EF4-FFF2-40B4-BE49-F238E27FC236}">
                <a16:creationId xmlns:a16="http://schemas.microsoft.com/office/drawing/2014/main" id="{C3AD8929-C07F-4367-A2D2-E145F75133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05000DBF-9844-48F6-830D-0404A4904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567E99-5868-4D23-843D-6361DE57850D}" type="slidenum">
              <a:rPr lang="vi-VN" smtClean="0"/>
              <a:t>‹#›</a:t>
            </a:fld>
            <a:endParaRPr lang="vi-VN"/>
          </a:p>
        </p:txBody>
      </p:sp>
    </p:spTree>
    <p:extLst>
      <p:ext uri="{BB962C8B-B14F-4D97-AF65-F5344CB8AC3E}">
        <p14:creationId xmlns:p14="http://schemas.microsoft.com/office/powerpoint/2010/main" val="3242989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fif"/><Relationship Id="rId4" Type="http://schemas.openxmlformats.org/officeDocument/2006/relationships/image" Target="../media/image3.jfif"/></Relationships>
</file>

<file path=ppt/slides/_rels/slide1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12.png"/><Relationship Id="rId7"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2.png"/><Relationship Id="rId7"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2.png"/><Relationship Id="rId7" Type="http://schemas.openxmlformats.org/officeDocument/2006/relationships/image" Target="../media/image31.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2.png"/><Relationship Id="rId7" Type="http://schemas.openxmlformats.org/officeDocument/2006/relationships/image" Target="../media/image33.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12.png"/><Relationship Id="rId7"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7.png"/><Relationship Id="rId7"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12.png"/><Relationship Id="rId7" Type="http://schemas.openxmlformats.org/officeDocument/2006/relationships/image" Target="../media/image38.jpe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40.jpe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12.png"/><Relationship Id="rId7" Type="http://schemas.openxmlformats.org/officeDocument/2006/relationships/image" Target="../media/image41.jp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png"/><Relationship Id="rId4" Type="http://schemas.microsoft.com/office/2017/06/relationships/model3d" Target="../media/model3d1.glb"/></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7.png"/><Relationship Id="rId7"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6.png"/><Relationship Id="rId7"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6.png"/><Relationship Id="rId7"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8" Type="http://schemas.openxmlformats.org/officeDocument/2006/relationships/hyperlink" Target="https://www.veryicon.com/icons/business/vscode-program-item-icon/react-3.html" TargetMode="External"/><Relationship Id="rId3" Type="http://schemas.openxmlformats.org/officeDocument/2006/relationships/image" Target="../media/image13.png"/><Relationship Id="rId7" Type="http://schemas.openxmlformats.org/officeDocument/2006/relationships/image" Target="../media/image44.pn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43.jpg"/><Relationship Id="rId11" Type="http://schemas.openxmlformats.org/officeDocument/2006/relationships/hyperlink" Target="https://github.com/Thinh065/Webnangcao/tree/main/Proj_WebNangCao" TargetMode="External"/><Relationship Id="rId5" Type="http://schemas.openxmlformats.org/officeDocument/2006/relationships/image" Target="../media/image15.png"/><Relationship Id="rId10" Type="http://schemas.openxmlformats.org/officeDocument/2006/relationships/image" Target="../media/image46.jpg"/><Relationship Id="rId4" Type="http://schemas.openxmlformats.org/officeDocument/2006/relationships/image" Target="../media/image14.png"/><Relationship Id="rId9"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2.png"/><Relationship Id="rId7" Type="http://schemas.openxmlformats.org/officeDocument/2006/relationships/image" Target="../media/image43.jpg"/><Relationship Id="rId12" Type="http://schemas.openxmlformats.org/officeDocument/2006/relationships/hyperlink" Target="https://github.com/Thinh065/Webnangcao/tree/main/Proj_WebNangCao" TargetMode="External"/><Relationship Id="rId2" Type="http://schemas.openxmlformats.org/officeDocument/2006/relationships/image" Target="../media/image47.jpg"/><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46.jpg"/><Relationship Id="rId5" Type="http://schemas.openxmlformats.org/officeDocument/2006/relationships/image" Target="../media/image14.png"/><Relationship Id="rId10" Type="http://schemas.openxmlformats.org/officeDocument/2006/relationships/image" Target="../media/image48.png"/><Relationship Id="rId4" Type="http://schemas.openxmlformats.org/officeDocument/2006/relationships/image" Target="../media/image13.png"/><Relationship Id="rId9" Type="http://schemas.openxmlformats.org/officeDocument/2006/relationships/hyperlink" Target="https://www.veryicon.com/icons/business/vscode-program-item-icon/react-3.html"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2.png"/><Relationship Id="rId7" Type="http://schemas.openxmlformats.org/officeDocument/2006/relationships/image" Target="../media/image43.jpg"/><Relationship Id="rId12" Type="http://schemas.openxmlformats.org/officeDocument/2006/relationships/hyperlink" Target="https://github.com/Thinh065/Webnangcao/tree/main/Proj_WebNangCao" TargetMode="External"/><Relationship Id="rId2" Type="http://schemas.openxmlformats.org/officeDocument/2006/relationships/image" Target="../media/image47.jpg"/><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46.jpg"/><Relationship Id="rId5" Type="http://schemas.openxmlformats.org/officeDocument/2006/relationships/image" Target="../media/image14.png"/><Relationship Id="rId10" Type="http://schemas.openxmlformats.org/officeDocument/2006/relationships/image" Target="../media/image49.png"/><Relationship Id="rId4" Type="http://schemas.openxmlformats.org/officeDocument/2006/relationships/image" Target="../media/image13.png"/><Relationship Id="rId9" Type="http://schemas.openxmlformats.org/officeDocument/2006/relationships/hyperlink" Target="https://www.veryicon.com/icons/business/vscode-program-item-icon/react-3.html"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2.png"/><Relationship Id="rId7" Type="http://schemas.openxmlformats.org/officeDocument/2006/relationships/image" Target="../media/image43.jpg"/><Relationship Id="rId12" Type="http://schemas.openxmlformats.org/officeDocument/2006/relationships/hyperlink" Target="https://github.com/Thinh065/Webnangcao/tree/main/Proj_WebNangCao" TargetMode="External"/><Relationship Id="rId2" Type="http://schemas.openxmlformats.org/officeDocument/2006/relationships/image" Target="../media/image47.jpg"/><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46.jpg"/><Relationship Id="rId5" Type="http://schemas.openxmlformats.org/officeDocument/2006/relationships/image" Target="../media/image14.png"/><Relationship Id="rId10" Type="http://schemas.openxmlformats.org/officeDocument/2006/relationships/image" Target="../media/image50.jpg"/><Relationship Id="rId4" Type="http://schemas.openxmlformats.org/officeDocument/2006/relationships/image" Target="../media/image13.png"/><Relationship Id="rId9" Type="http://schemas.openxmlformats.org/officeDocument/2006/relationships/hyperlink" Target="https://www.veryicon.com/icons/business/vscode-program-item-icon/react-3.html"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2.png"/><Relationship Id="rId7" Type="http://schemas.openxmlformats.org/officeDocument/2006/relationships/image" Target="../media/image43.jpg"/><Relationship Id="rId12" Type="http://schemas.openxmlformats.org/officeDocument/2006/relationships/hyperlink" Target="https://github.com/Thinh065/Webnangcao/tree/main/Proj_WebNangCao" TargetMode="External"/><Relationship Id="rId2" Type="http://schemas.openxmlformats.org/officeDocument/2006/relationships/image" Target="../media/image47.jpg"/><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46.jpg"/><Relationship Id="rId5" Type="http://schemas.openxmlformats.org/officeDocument/2006/relationships/image" Target="../media/image14.png"/><Relationship Id="rId10" Type="http://schemas.openxmlformats.org/officeDocument/2006/relationships/image" Target="../media/image51.png"/><Relationship Id="rId4" Type="http://schemas.openxmlformats.org/officeDocument/2006/relationships/image" Target="../media/image13.png"/><Relationship Id="rId9" Type="http://schemas.openxmlformats.org/officeDocument/2006/relationships/hyperlink" Target="https://www.veryicon.com/icons/business/vscode-program-item-icon/react-3.html"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2.png"/><Relationship Id="rId7" Type="http://schemas.openxmlformats.org/officeDocument/2006/relationships/image" Target="../media/image43.jpg"/><Relationship Id="rId12" Type="http://schemas.openxmlformats.org/officeDocument/2006/relationships/hyperlink" Target="https://github.com/Thinh065/Webnangcao/tree/main/Proj_WebNangCao" TargetMode="External"/><Relationship Id="rId2" Type="http://schemas.openxmlformats.org/officeDocument/2006/relationships/image" Target="../media/image47.jpg"/><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46.jpg"/><Relationship Id="rId5" Type="http://schemas.openxmlformats.org/officeDocument/2006/relationships/image" Target="../media/image14.png"/><Relationship Id="rId10" Type="http://schemas.openxmlformats.org/officeDocument/2006/relationships/image" Target="../media/image52.png"/><Relationship Id="rId4" Type="http://schemas.openxmlformats.org/officeDocument/2006/relationships/image" Target="../media/image13.png"/><Relationship Id="rId9" Type="http://schemas.openxmlformats.org/officeDocument/2006/relationships/hyperlink" Target="https://www.veryicon.com/icons/business/vscode-program-item-icon/react-3.html"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jfif"/><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2.jfif"/><Relationship Id="rId1" Type="http://schemas.openxmlformats.org/officeDocument/2006/relationships/slideLayout" Target="../slideLayouts/slideLayout1.xml"/><Relationship Id="rId6" Type="http://schemas.microsoft.com/office/2017/06/relationships/model3d" Target="../media/model3d1.glb"/><Relationship Id="rId11" Type="http://schemas.openxmlformats.org/officeDocument/2006/relationships/image" Target="../media/image14.png"/><Relationship Id="rId5" Type="http://schemas.openxmlformats.org/officeDocument/2006/relationships/image" Target="../media/image5.jpg"/><Relationship Id="rId10" Type="http://schemas.openxmlformats.org/officeDocument/2006/relationships/image" Target="../media/image13.png"/><Relationship Id="rId4" Type="http://schemas.openxmlformats.org/officeDocument/2006/relationships/image" Target="../media/image4.jfif"/><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3.png"/><Relationship Id="rId7"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microsoft.com/office/2017/06/relationships/model3d" Target="../media/model3d1.glb"/><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4.png"/><Relationship Id="rId7"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6.png"/><Relationship Id="rId7"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2.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5.png"/><Relationship Id="rId5" Type="http://schemas.openxmlformats.org/officeDocument/2006/relationships/image" Target="../media/image14.png"/><Relationship Id="rId10" Type="http://schemas.openxmlformats.org/officeDocument/2006/relationships/image" Target="../media/image24.svg"/><Relationship Id="rId4" Type="http://schemas.openxmlformats.org/officeDocument/2006/relationships/image" Target="../media/image13.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4BB7EDCF-AFEC-4FC7-96EE-E74007DFCC87}"/>
              </a:ext>
            </a:extLst>
          </p:cNvPr>
          <p:cNvSpPr txBox="1"/>
          <p:nvPr/>
        </p:nvSpPr>
        <p:spPr>
          <a:xfrm>
            <a:off x="5991223" y="2641139"/>
            <a:ext cx="3428822"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Nexis </a:t>
            </a:r>
            <a:r>
              <a:rPr lang="en-US" sz="1400" b="1" dirty="0">
                <a:latin typeface="Arial" panose="020B0604020202020204" pitchFamily="34" charset="0"/>
                <a:cs typeface="Arial" panose="020B0604020202020204" pitchFamily="34" charset="0"/>
              </a:rPr>
              <a:t>(NHÓM 8) </a:t>
            </a:r>
            <a:endParaRPr lang="vi-VN" sz="1400" b="1" dirty="0">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0EB94A77-D163-42CB-B98D-B353189D66E1}"/>
              </a:ext>
            </a:extLst>
          </p:cNvPr>
          <p:cNvSpPr/>
          <p:nvPr/>
        </p:nvSpPr>
        <p:spPr>
          <a:xfrm>
            <a:off x="0" y="0"/>
            <a:ext cx="5457825" cy="6858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ình Bầu dục 3">
            <a:extLst>
              <a:ext uri="{FF2B5EF4-FFF2-40B4-BE49-F238E27FC236}">
                <a16:creationId xmlns:a16="http://schemas.microsoft.com/office/drawing/2014/main" id="{888DD805-7A4B-486C-991C-953D3BB7C582}"/>
              </a:ext>
            </a:extLst>
          </p:cNvPr>
          <p:cNvSpPr/>
          <p:nvPr/>
        </p:nvSpPr>
        <p:spPr>
          <a:xfrm>
            <a:off x="4820770" y="2641139"/>
            <a:ext cx="1084729" cy="1080247"/>
          </a:xfrm>
          <a:prstGeom prst="ellipse">
            <a:avLst/>
          </a:prstGeom>
          <a:blipFill>
            <a:blip r:embed="rId2">
              <a:extLst>
                <a:ext uri="{28A0092B-C50C-407E-A947-70E740481C1C}">
                  <a14:useLocalDpi xmlns:a14="http://schemas.microsoft.com/office/drawing/2010/main" val="0"/>
                </a:ext>
              </a:extLst>
            </a:blip>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 name="Hộp Văn bản 1">
            <a:extLst>
              <a:ext uri="{FF2B5EF4-FFF2-40B4-BE49-F238E27FC236}">
                <a16:creationId xmlns:a16="http://schemas.microsoft.com/office/drawing/2014/main" id="{0571426C-8397-435E-9013-3A7E9B9E9666}"/>
              </a:ext>
            </a:extLst>
          </p:cNvPr>
          <p:cNvSpPr txBox="1"/>
          <p:nvPr/>
        </p:nvSpPr>
        <p:spPr>
          <a:xfrm>
            <a:off x="6036879" y="3181262"/>
            <a:ext cx="326239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LẬP TRÌNH WEB NÂNG CAO</a:t>
            </a:r>
            <a:endParaRPr lang="vi-VN" dirty="0">
              <a:latin typeface="Arial" panose="020B0604020202020204" pitchFamily="34" charset="0"/>
              <a:cs typeface="Arial" panose="020B0604020202020204" pitchFamily="34" charset="0"/>
            </a:endParaRPr>
          </a:p>
        </p:txBody>
      </p:sp>
      <p:sp>
        <p:nvSpPr>
          <p:cNvPr id="6" name="Hộp Văn bản 5">
            <a:extLst>
              <a:ext uri="{FF2B5EF4-FFF2-40B4-BE49-F238E27FC236}">
                <a16:creationId xmlns:a16="http://schemas.microsoft.com/office/drawing/2014/main" id="{9366F07B-FCAD-49E9-B85D-0AEB33AB3405}"/>
              </a:ext>
            </a:extLst>
          </p:cNvPr>
          <p:cNvSpPr txBox="1"/>
          <p:nvPr/>
        </p:nvSpPr>
        <p:spPr>
          <a:xfrm>
            <a:off x="3358116" y="8255440"/>
            <a:ext cx="5475767"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Thành </a:t>
            </a:r>
            <a:r>
              <a:rPr lang="en-US" sz="3600" b="1" dirty="0" err="1">
                <a:latin typeface="Arial" panose="020B0604020202020204" pitchFamily="34" charset="0"/>
                <a:cs typeface="Arial" panose="020B0604020202020204" pitchFamily="34" charset="0"/>
              </a:rPr>
              <a:t>viên</a:t>
            </a:r>
            <a:r>
              <a:rPr lang="en-US" sz="3600" b="1">
                <a:latin typeface="Arial" panose="020B0604020202020204" pitchFamily="34" charset="0"/>
                <a:cs typeface="Arial" panose="020B0604020202020204" pitchFamily="34" charset="0"/>
              </a:rPr>
              <a:t> trong nhóm</a:t>
            </a:r>
            <a:endParaRPr lang="vi-VN" sz="3600" b="1">
              <a:latin typeface="Arial" panose="020B0604020202020204" pitchFamily="34" charset="0"/>
              <a:cs typeface="Arial" panose="020B0604020202020204" pitchFamily="34" charset="0"/>
            </a:endParaRPr>
          </a:p>
        </p:txBody>
      </p:sp>
      <p:grpSp>
        <p:nvGrpSpPr>
          <p:cNvPr id="8" name="Nhóm 7">
            <a:extLst>
              <a:ext uri="{FF2B5EF4-FFF2-40B4-BE49-F238E27FC236}">
                <a16:creationId xmlns:a16="http://schemas.microsoft.com/office/drawing/2014/main" id="{A92F0D7B-551C-4755-A16B-535CE8D48886}"/>
              </a:ext>
            </a:extLst>
          </p:cNvPr>
          <p:cNvGrpSpPr/>
          <p:nvPr/>
        </p:nvGrpSpPr>
        <p:grpSpPr>
          <a:xfrm>
            <a:off x="962810" y="10363585"/>
            <a:ext cx="2598318" cy="2640795"/>
            <a:chOff x="962810" y="2371059"/>
            <a:chExt cx="2598318" cy="2640795"/>
          </a:xfrm>
        </p:grpSpPr>
        <p:sp>
          <p:nvSpPr>
            <p:cNvPr id="9" name="Hình Bầu dục 8">
              <a:extLst>
                <a:ext uri="{FF2B5EF4-FFF2-40B4-BE49-F238E27FC236}">
                  <a16:creationId xmlns:a16="http://schemas.microsoft.com/office/drawing/2014/main" id="{38CCD606-5E16-4ACE-872C-7AB0A9D035B8}"/>
                </a:ext>
              </a:extLst>
            </p:cNvPr>
            <p:cNvSpPr/>
            <p:nvPr/>
          </p:nvSpPr>
          <p:spPr>
            <a:xfrm>
              <a:off x="1367845" y="2371059"/>
              <a:ext cx="1788249" cy="179689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ộp Văn bản 9">
              <a:extLst>
                <a:ext uri="{FF2B5EF4-FFF2-40B4-BE49-F238E27FC236}">
                  <a16:creationId xmlns:a16="http://schemas.microsoft.com/office/drawing/2014/main" id="{DF33CB1E-F3E7-445F-AC6B-3524B1CA086D}"/>
                </a:ext>
              </a:extLst>
            </p:cNvPr>
            <p:cNvSpPr txBox="1"/>
            <p:nvPr/>
          </p:nvSpPr>
          <p:spPr>
            <a:xfrm>
              <a:off x="962810" y="4365523"/>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11" name="Nhóm 10">
            <a:extLst>
              <a:ext uri="{FF2B5EF4-FFF2-40B4-BE49-F238E27FC236}">
                <a16:creationId xmlns:a16="http://schemas.microsoft.com/office/drawing/2014/main" id="{5BC4E160-62A6-4C48-A0E5-F5268696A431}"/>
              </a:ext>
            </a:extLst>
          </p:cNvPr>
          <p:cNvGrpSpPr/>
          <p:nvPr/>
        </p:nvGrpSpPr>
        <p:grpSpPr>
          <a:xfrm>
            <a:off x="3518168" y="12275513"/>
            <a:ext cx="2598318" cy="2640796"/>
            <a:chOff x="3518168" y="2371058"/>
            <a:chExt cx="2598318" cy="2640796"/>
          </a:xfrm>
        </p:grpSpPr>
        <p:sp>
          <p:nvSpPr>
            <p:cNvPr id="12" name="Hình Bầu dục 11">
              <a:extLst>
                <a:ext uri="{FF2B5EF4-FFF2-40B4-BE49-F238E27FC236}">
                  <a16:creationId xmlns:a16="http://schemas.microsoft.com/office/drawing/2014/main" id="{41FAC886-6A3C-4F88-A2B6-40DFD12C2238}"/>
                </a:ext>
              </a:extLst>
            </p:cNvPr>
            <p:cNvSpPr/>
            <p:nvPr/>
          </p:nvSpPr>
          <p:spPr>
            <a:xfrm>
              <a:off x="3923203" y="2371058"/>
              <a:ext cx="1788249" cy="1796895"/>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ộp Văn bản 12">
              <a:extLst>
                <a:ext uri="{FF2B5EF4-FFF2-40B4-BE49-F238E27FC236}">
                  <a16:creationId xmlns:a16="http://schemas.microsoft.com/office/drawing/2014/main" id="{82C17AE0-1C27-4185-A8BE-A44AF8E164E1}"/>
                </a:ext>
              </a:extLst>
            </p:cNvPr>
            <p:cNvSpPr txBox="1"/>
            <p:nvPr/>
          </p:nvSpPr>
          <p:spPr>
            <a:xfrm>
              <a:off x="3518168" y="4365523"/>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14" name="Nhóm 13">
            <a:extLst>
              <a:ext uri="{FF2B5EF4-FFF2-40B4-BE49-F238E27FC236}">
                <a16:creationId xmlns:a16="http://schemas.microsoft.com/office/drawing/2014/main" id="{D3201B14-C800-4A03-BEC8-90ED5DF2814B}"/>
              </a:ext>
            </a:extLst>
          </p:cNvPr>
          <p:cNvGrpSpPr/>
          <p:nvPr/>
        </p:nvGrpSpPr>
        <p:grpSpPr>
          <a:xfrm>
            <a:off x="8628884" y="16712038"/>
            <a:ext cx="2598318" cy="2640797"/>
            <a:chOff x="8628884" y="2371056"/>
            <a:chExt cx="2598318" cy="2640797"/>
          </a:xfrm>
        </p:grpSpPr>
        <p:sp>
          <p:nvSpPr>
            <p:cNvPr id="15" name="Hình Bầu dục 14">
              <a:extLst>
                <a:ext uri="{FF2B5EF4-FFF2-40B4-BE49-F238E27FC236}">
                  <a16:creationId xmlns:a16="http://schemas.microsoft.com/office/drawing/2014/main" id="{A8887E3F-FDEA-4556-B5C5-ABF355131954}"/>
                </a:ext>
              </a:extLst>
            </p:cNvPr>
            <p:cNvSpPr/>
            <p:nvPr/>
          </p:nvSpPr>
          <p:spPr>
            <a:xfrm>
              <a:off x="9033919" y="2371056"/>
              <a:ext cx="1788249" cy="1796895"/>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ộp Văn bản 15">
              <a:extLst>
                <a:ext uri="{FF2B5EF4-FFF2-40B4-BE49-F238E27FC236}">
                  <a16:creationId xmlns:a16="http://schemas.microsoft.com/office/drawing/2014/main" id="{8C0FA3EB-CEEA-4E16-9FFC-B1BEF69C07AB}"/>
                </a:ext>
              </a:extLst>
            </p:cNvPr>
            <p:cNvSpPr txBox="1"/>
            <p:nvPr/>
          </p:nvSpPr>
          <p:spPr>
            <a:xfrm>
              <a:off x="8628884"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17" name="Nhóm 16">
            <a:extLst>
              <a:ext uri="{FF2B5EF4-FFF2-40B4-BE49-F238E27FC236}">
                <a16:creationId xmlns:a16="http://schemas.microsoft.com/office/drawing/2014/main" id="{099C27C3-CD09-48A9-B210-ADC675A18982}"/>
              </a:ext>
            </a:extLst>
          </p:cNvPr>
          <p:cNvGrpSpPr/>
          <p:nvPr/>
        </p:nvGrpSpPr>
        <p:grpSpPr>
          <a:xfrm>
            <a:off x="6073526" y="14519950"/>
            <a:ext cx="2598318" cy="2640796"/>
            <a:chOff x="6073526" y="2371057"/>
            <a:chExt cx="2598318" cy="2640796"/>
          </a:xfrm>
        </p:grpSpPr>
        <p:sp>
          <p:nvSpPr>
            <p:cNvPr id="18" name="Hình Bầu dục 17">
              <a:extLst>
                <a:ext uri="{FF2B5EF4-FFF2-40B4-BE49-F238E27FC236}">
                  <a16:creationId xmlns:a16="http://schemas.microsoft.com/office/drawing/2014/main" id="{71F7B1BE-31D3-4171-BEC1-1F797887688E}"/>
                </a:ext>
              </a:extLst>
            </p:cNvPr>
            <p:cNvSpPr/>
            <p:nvPr/>
          </p:nvSpPr>
          <p:spPr>
            <a:xfrm>
              <a:off x="6478561" y="2371057"/>
              <a:ext cx="1788249" cy="1796895"/>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Hộp Văn bản 18">
              <a:extLst>
                <a:ext uri="{FF2B5EF4-FFF2-40B4-BE49-F238E27FC236}">
                  <a16:creationId xmlns:a16="http://schemas.microsoft.com/office/drawing/2014/main" id="{4440EAD4-B0DF-420F-9753-1BDB19B1BB51}"/>
                </a:ext>
              </a:extLst>
            </p:cNvPr>
            <p:cNvSpPr txBox="1"/>
            <p:nvPr/>
          </p:nvSpPr>
          <p:spPr>
            <a:xfrm>
              <a:off x="6073526"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sp>
        <p:nvSpPr>
          <p:cNvPr id="20" name="Hình Bầu dục 19">
            <a:extLst>
              <a:ext uri="{FF2B5EF4-FFF2-40B4-BE49-F238E27FC236}">
                <a16:creationId xmlns:a16="http://schemas.microsoft.com/office/drawing/2014/main" id="{DC78508C-78E4-4ECE-8F4A-8BF46A9622F2}"/>
              </a:ext>
            </a:extLst>
          </p:cNvPr>
          <p:cNvSpPr/>
          <p:nvPr/>
        </p:nvSpPr>
        <p:spPr>
          <a:xfrm>
            <a:off x="12741825" y="5390223"/>
            <a:ext cx="11058824" cy="10843495"/>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ình Bầu dục 20">
            <a:extLst>
              <a:ext uri="{FF2B5EF4-FFF2-40B4-BE49-F238E27FC236}">
                <a16:creationId xmlns:a16="http://schemas.microsoft.com/office/drawing/2014/main" id="{CEDBD8CD-0812-4FE8-A435-672D403250BC}"/>
              </a:ext>
            </a:extLst>
          </p:cNvPr>
          <p:cNvSpPr/>
          <p:nvPr/>
        </p:nvSpPr>
        <p:spPr>
          <a:xfrm>
            <a:off x="-5183243" y="-3956365"/>
            <a:ext cx="3401674" cy="3436731"/>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690616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D2E20-5E46-AC41-3A5D-D14DA4A20527}"/>
            </a:ext>
          </a:extLst>
        </p:cNvPr>
        <p:cNvGrpSpPr/>
        <p:nvPr/>
      </p:nvGrpSpPr>
      <p:grpSpPr>
        <a:xfrm>
          <a:off x="0" y="0"/>
          <a:ext cx="0" cy="0"/>
          <a:chOff x="0" y="0"/>
          <a:chExt cx="0" cy="0"/>
        </a:xfrm>
      </p:grpSpPr>
      <p:sp>
        <p:nvSpPr>
          <p:cNvPr id="7" name="Hộp Văn bản 6">
            <a:extLst>
              <a:ext uri="{FF2B5EF4-FFF2-40B4-BE49-F238E27FC236}">
                <a16:creationId xmlns:a16="http://schemas.microsoft.com/office/drawing/2014/main" id="{B4C7813A-6525-F1C9-BDF2-29E913784F3E}"/>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4E5C9660-63FD-2646-0F7D-A4E50FB14DDB}"/>
              </a:ext>
            </a:extLst>
          </p:cNvPr>
          <p:cNvSpPr/>
          <p:nvPr/>
        </p:nvSpPr>
        <p:spPr>
          <a:xfrm>
            <a:off x="408342" y="-2377546"/>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519A615C-8F7A-8183-EE3E-DA687B279302}"/>
              </a:ext>
            </a:extLst>
          </p:cNvPr>
          <p:cNvSpPr txBox="1"/>
          <p:nvPr/>
        </p:nvSpPr>
        <p:spPr>
          <a:xfrm>
            <a:off x="1278500" y="-2187810"/>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A7AC5BFD-822B-A5E3-7D54-E3BE4F8E5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2187810"/>
            <a:ext cx="796594" cy="796594"/>
          </a:xfrm>
          <a:prstGeom prst="rect">
            <a:avLst/>
          </a:prstGeom>
        </p:spPr>
      </p:pic>
      <p:sp>
        <p:nvSpPr>
          <p:cNvPr id="27" name="Hình chữ nhật: Góc Tròn 26">
            <a:extLst>
              <a:ext uri="{FF2B5EF4-FFF2-40B4-BE49-F238E27FC236}">
                <a16:creationId xmlns:a16="http://schemas.microsoft.com/office/drawing/2014/main" id="{C1F3C691-1BD8-BD57-D670-71E370332496}"/>
              </a:ext>
            </a:extLst>
          </p:cNvPr>
          <p:cNvSpPr/>
          <p:nvPr/>
        </p:nvSpPr>
        <p:spPr>
          <a:xfrm>
            <a:off x="-187121" y="-215150"/>
            <a:ext cx="12656212" cy="734331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010D93DE-8CD1-1078-B7D9-4A644B1A3F03}"/>
              </a:ext>
            </a:extLst>
          </p:cNvPr>
          <p:cNvSpPr txBox="1"/>
          <p:nvPr/>
        </p:nvSpPr>
        <p:spPr>
          <a:xfrm>
            <a:off x="0" y="1594684"/>
            <a:ext cx="3318482" cy="579646"/>
          </a:xfrm>
          <a:prstGeom prst="rect">
            <a:avLst/>
          </a:prstGeom>
          <a:noFill/>
        </p:spPr>
        <p:txBody>
          <a:bodyPr wrap="square" rtlCol="0">
            <a:spAutoFit/>
          </a:bodyPr>
          <a:lstStyle/>
          <a:p>
            <a:pPr algn="r">
              <a:lnSpc>
                <a:spcPts val="3779"/>
              </a:lnSpc>
            </a:pPr>
            <a:r>
              <a:rPr lang="en-US" sz="3400" b="1" dirty="0">
                <a:solidFill>
                  <a:schemeClr val="bg1"/>
                </a:solidFill>
                <a:latin typeface="Arial Bold"/>
                <a:ea typeface="Arial Bold"/>
                <a:cs typeface="Arial Bold"/>
                <a:sym typeface="Arial Bold"/>
              </a:rPr>
              <a:t>Project Charter</a:t>
            </a:r>
          </a:p>
        </p:txBody>
      </p:sp>
      <p:pic>
        <p:nvPicPr>
          <p:cNvPr id="39" name="Hình ảnh 38">
            <a:extLst>
              <a:ext uri="{FF2B5EF4-FFF2-40B4-BE49-F238E27FC236}">
                <a16:creationId xmlns:a16="http://schemas.microsoft.com/office/drawing/2014/main" id="{60016A1D-0687-4A82-197C-303CC1C0A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23" y="290945"/>
            <a:ext cx="1184397" cy="1184397"/>
          </a:xfrm>
          <a:prstGeom prst="rect">
            <a:avLst/>
          </a:prstGeom>
        </p:spPr>
      </p:pic>
      <p:sp>
        <p:nvSpPr>
          <p:cNvPr id="29" name="Hình chữ nhật: Góc Tròn 28">
            <a:extLst>
              <a:ext uri="{FF2B5EF4-FFF2-40B4-BE49-F238E27FC236}">
                <a16:creationId xmlns:a16="http://schemas.microsoft.com/office/drawing/2014/main" id="{1EA16916-CE6B-B799-A5E8-831AF885C6EF}"/>
              </a:ext>
            </a:extLst>
          </p:cNvPr>
          <p:cNvSpPr/>
          <p:nvPr/>
        </p:nvSpPr>
        <p:spPr>
          <a:xfrm>
            <a:off x="13430794"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3E21CAD2-DE82-25A0-7373-1097427B024F}"/>
              </a:ext>
            </a:extLst>
          </p:cNvPr>
          <p:cNvSpPr txBox="1"/>
          <p:nvPr/>
        </p:nvSpPr>
        <p:spPr>
          <a:xfrm>
            <a:off x="13620496"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71CEEF3D-0442-2C7F-F73E-EFB40651B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3646" y="4025647"/>
            <a:ext cx="1091305" cy="1091305"/>
          </a:xfrm>
          <a:prstGeom prst="rect">
            <a:avLst/>
          </a:prstGeom>
        </p:spPr>
      </p:pic>
      <p:sp>
        <p:nvSpPr>
          <p:cNvPr id="30" name="Hình chữ nhật: Góc Tròn 29">
            <a:extLst>
              <a:ext uri="{FF2B5EF4-FFF2-40B4-BE49-F238E27FC236}">
                <a16:creationId xmlns:a16="http://schemas.microsoft.com/office/drawing/2014/main" id="{A48F9926-CD2D-F410-EADE-86F8C330D24D}"/>
              </a:ext>
            </a:extLst>
          </p:cNvPr>
          <p:cNvSpPr/>
          <p:nvPr/>
        </p:nvSpPr>
        <p:spPr>
          <a:xfrm>
            <a:off x="16531566"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7AD00F25-ED99-533C-7AED-B719306D81C3}"/>
              </a:ext>
            </a:extLst>
          </p:cNvPr>
          <p:cNvSpPr txBox="1"/>
          <p:nvPr/>
        </p:nvSpPr>
        <p:spPr>
          <a:xfrm>
            <a:off x="16781456"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D251BEFE-22B2-0A5B-5C37-8847C071EB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124" y="4077325"/>
            <a:ext cx="1051027" cy="1051027"/>
          </a:xfrm>
          <a:prstGeom prst="rect">
            <a:avLst/>
          </a:prstGeom>
        </p:spPr>
      </p:pic>
      <p:sp>
        <p:nvSpPr>
          <p:cNvPr id="31" name="Hình chữ nhật: Góc Tròn 30">
            <a:extLst>
              <a:ext uri="{FF2B5EF4-FFF2-40B4-BE49-F238E27FC236}">
                <a16:creationId xmlns:a16="http://schemas.microsoft.com/office/drawing/2014/main" id="{7A718FFE-6949-8E7E-C574-EAFB5438C3DD}"/>
              </a:ext>
            </a:extLst>
          </p:cNvPr>
          <p:cNvSpPr/>
          <p:nvPr/>
        </p:nvSpPr>
        <p:spPr>
          <a:xfrm>
            <a:off x="19549681"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B2C0E577-7F1D-F4C7-553C-B39FE6579F86}"/>
              </a:ext>
            </a:extLst>
          </p:cNvPr>
          <p:cNvSpPr txBox="1"/>
          <p:nvPr/>
        </p:nvSpPr>
        <p:spPr>
          <a:xfrm>
            <a:off x="19715931"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8228C50F-06A9-2563-D74A-30C555B323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86254" y="4129904"/>
            <a:ext cx="1091782" cy="1091782"/>
          </a:xfrm>
          <a:prstGeom prst="rect">
            <a:avLst/>
          </a:prstGeom>
        </p:spPr>
      </p:pic>
      <p:sp>
        <p:nvSpPr>
          <p:cNvPr id="26" name="Rectangle: Rounded Corners 1">
            <a:extLst>
              <a:ext uri="{FF2B5EF4-FFF2-40B4-BE49-F238E27FC236}">
                <a16:creationId xmlns:a16="http://schemas.microsoft.com/office/drawing/2014/main" id="{F2A6CA86-A8EA-EB0E-4EAE-5F82888C9763}"/>
              </a:ext>
            </a:extLst>
          </p:cNvPr>
          <p:cNvSpPr/>
          <p:nvPr/>
        </p:nvSpPr>
        <p:spPr>
          <a:xfrm>
            <a:off x="3454582" y="1190133"/>
            <a:ext cx="8226777" cy="6657502"/>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err="1">
                <a:solidFill>
                  <a:srgbClr val="000000"/>
                </a:solidFill>
                <a:latin typeface="Calibri (MS) Bold"/>
                <a:ea typeface="Calibri (MS) Bold"/>
                <a:cs typeface="Calibri (MS) Bold"/>
                <a:sym typeface="Calibri (MS) Bold"/>
              </a:rPr>
              <a:t>Bảng</a:t>
            </a:r>
            <a:r>
              <a:rPr lang="en-US" sz="2000" b="1" dirty="0">
                <a:solidFill>
                  <a:srgbClr val="000000"/>
                </a:solidFill>
                <a:latin typeface="Calibri (MS) Bold"/>
                <a:ea typeface="Calibri (MS) Bold"/>
                <a:cs typeface="Calibri (MS) Bold"/>
                <a:sym typeface="Calibri (MS) Bold"/>
              </a:rPr>
              <a:t> </a:t>
            </a:r>
            <a:r>
              <a:rPr lang="en-US" sz="2000" b="1" dirty="0" err="1">
                <a:solidFill>
                  <a:srgbClr val="000000"/>
                </a:solidFill>
                <a:latin typeface="Calibri (MS) Bold"/>
                <a:ea typeface="Calibri (MS) Bold"/>
                <a:cs typeface="Calibri (MS) Bold"/>
                <a:sym typeface="Calibri (MS) Bold"/>
              </a:rPr>
              <a:t>kinh</a:t>
            </a:r>
            <a:r>
              <a:rPr lang="en-US" sz="2000" b="1" dirty="0">
                <a:solidFill>
                  <a:srgbClr val="000000"/>
                </a:solidFill>
                <a:latin typeface="Calibri (MS) Bold"/>
                <a:ea typeface="Calibri (MS) Bold"/>
                <a:cs typeface="Calibri (MS) Bold"/>
                <a:sym typeface="Calibri (MS) Bold"/>
              </a:rPr>
              <a:t> </a:t>
            </a:r>
            <a:r>
              <a:rPr lang="en-US" sz="2000" b="1" dirty="0" err="1">
                <a:solidFill>
                  <a:srgbClr val="000000"/>
                </a:solidFill>
                <a:latin typeface="Calibri (MS) Bold"/>
                <a:ea typeface="Calibri (MS) Bold"/>
                <a:cs typeface="Calibri (MS) Bold"/>
                <a:sym typeface="Calibri (MS) Bold"/>
              </a:rPr>
              <a:t>phí</a:t>
            </a:r>
            <a:r>
              <a:rPr lang="en-US" sz="2000" b="1" dirty="0">
                <a:solidFill>
                  <a:srgbClr val="000000"/>
                </a:solidFill>
                <a:latin typeface="Calibri (MS) Bold"/>
                <a:ea typeface="Calibri (MS) Bold"/>
                <a:cs typeface="Calibri (MS) Bold"/>
                <a:sym typeface="Calibri (MS) Bold"/>
              </a:rPr>
              <a:t> chi </a:t>
            </a:r>
            <a:r>
              <a:rPr lang="en-US" sz="2000" b="1" dirty="0" err="1">
                <a:solidFill>
                  <a:srgbClr val="000000"/>
                </a:solidFill>
                <a:latin typeface="Calibri (MS) Bold"/>
                <a:ea typeface="Calibri (MS) Bold"/>
                <a:cs typeface="Calibri (MS) Bold"/>
                <a:sym typeface="Calibri (MS) Bold"/>
              </a:rPr>
              <a:t>tiết</a:t>
            </a:r>
            <a:r>
              <a:rPr lang="en-US" sz="2000" b="1" dirty="0">
                <a:solidFill>
                  <a:srgbClr val="000000"/>
                </a:solidFill>
                <a:latin typeface="Calibri (MS) Bold"/>
                <a:ea typeface="Calibri (MS) Bold"/>
                <a:cs typeface="Calibri (MS) Bold"/>
                <a:sym typeface="Calibri (MS) Bold"/>
              </a:rPr>
              <a:t>:</a:t>
            </a:r>
          </a:p>
        </p:txBody>
      </p:sp>
      <p:sp>
        <p:nvSpPr>
          <p:cNvPr id="2" name="Hộp Văn bản 1">
            <a:extLst>
              <a:ext uri="{FF2B5EF4-FFF2-40B4-BE49-F238E27FC236}">
                <a16:creationId xmlns:a16="http://schemas.microsoft.com/office/drawing/2014/main" id="{FF5BD6DE-E4CC-9090-B26F-5178C00EE18E}"/>
              </a:ext>
            </a:extLst>
          </p:cNvPr>
          <p:cNvSpPr txBox="1"/>
          <p:nvPr/>
        </p:nvSpPr>
        <p:spPr>
          <a:xfrm>
            <a:off x="3454582" y="83128"/>
            <a:ext cx="8444359" cy="923330"/>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Quản </a:t>
            </a:r>
            <a:r>
              <a:rPr lang="en-US" sz="5400" b="1" dirty="0" err="1">
                <a:latin typeface="Arial" panose="020B0604020202020204" pitchFamily="34" charset="0"/>
                <a:cs typeface="Arial" panose="020B0604020202020204" pitchFamily="34" charset="0"/>
              </a:rPr>
              <a:t>lý</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dự</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án</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phần</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mềm</a:t>
            </a:r>
            <a:endParaRPr lang="vi-VN" sz="5400" b="1" dirty="0">
              <a:cs typeface="Arial" panose="020B0604020202020204" pitchFamily="34" charset="0"/>
            </a:endParaRPr>
          </a:p>
        </p:txBody>
      </p:sp>
      <p:graphicFrame>
        <p:nvGraphicFramePr>
          <p:cNvPr id="4" name="Table 3">
            <a:extLst>
              <a:ext uri="{FF2B5EF4-FFF2-40B4-BE49-F238E27FC236}">
                <a16:creationId xmlns:a16="http://schemas.microsoft.com/office/drawing/2014/main" id="{869EFDF2-0F38-F8B7-FE07-CBEE538CAEA4}"/>
              </a:ext>
            </a:extLst>
          </p:cNvPr>
          <p:cNvGraphicFramePr>
            <a:graphicFrameLocks noGrp="1"/>
          </p:cNvGraphicFramePr>
          <p:nvPr>
            <p:extLst>
              <p:ext uri="{D42A27DB-BD31-4B8C-83A1-F6EECF244321}">
                <p14:modId xmlns:p14="http://schemas.microsoft.com/office/powerpoint/2010/main" val="4074890899"/>
              </p:ext>
            </p:extLst>
          </p:nvPr>
        </p:nvGraphicFramePr>
        <p:xfrm>
          <a:off x="3523171" y="1745721"/>
          <a:ext cx="8005215" cy="4724526"/>
        </p:xfrm>
        <a:graphic>
          <a:graphicData uri="http://schemas.openxmlformats.org/drawingml/2006/table">
            <a:tbl>
              <a:tblPr/>
              <a:tblGrid>
                <a:gridCol w="2668405">
                  <a:extLst>
                    <a:ext uri="{9D8B030D-6E8A-4147-A177-3AD203B41FA5}">
                      <a16:colId xmlns:a16="http://schemas.microsoft.com/office/drawing/2014/main" val="1036028184"/>
                    </a:ext>
                  </a:extLst>
                </a:gridCol>
                <a:gridCol w="2668405">
                  <a:extLst>
                    <a:ext uri="{9D8B030D-6E8A-4147-A177-3AD203B41FA5}">
                      <a16:colId xmlns:a16="http://schemas.microsoft.com/office/drawing/2014/main" val="2704917575"/>
                    </a:ext>
                  </a:extLst>
                </a:gridCol>
                <a:gridCol w="2668405">
                  <a:extLst>
                    <a:ext uri="{9D8B030D-6E8A-4147-A177-3AD203B41FA5}">
                      <a16:colId xmlns:a16="http://schemas.microsoft.com/office/drawing/2014/main" val="3211877346"/>
                    </a:ext>
                  </a:extLst>
                </a:gridCol>
              </a:tblGrid>
              <a:tr h="365241">
                <a:tc>
                  <a:txBody>
                    <a:bodyPr/>
                    <a:lstStyle/>
                    <a:p>
                      <a:r>
                        <a:rPr lang="en-US" sz="1000" b="1">
                          <a:effectLst/>
                        </a:rPr>
                        <a:t>Giai đoạn</a:t>
                      </a:r>
                    </a:p>
                  </a:txBody>
                  <a:tcPr marL="48501" marR="48501" marT="24251" marB="24251"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000" b="1" dirty="0" err="1">
                          <a:effectLst/>
                        </a:rPr>
                        <a:t>Nội</a:t>
                      </a:r>
                      <a:r>
                        <a:rPr lang="en-US" sz="1000" b="1" dirty="0">
                          <a:effectLst/>
                        </a:rPr>
                        <a:t> dung </a:t>
                      </a:r>
                      <a:r>
                        <a:rPr lang="en-US" sz="1000" b="1" dirty="0" err="1">
                          <a:effectLst/>
                        </a:rPr>
                        <a:t>công</a:t>
                      </a:r>
                      <a:r>
                        <a:rPr lang="en-US" sz="1000" b="1" dirty="0">
                          <a:effectLst/>
                        </a:rPr>
                        <a:t> </a:t>
                      </a:r>
                      <a:r>
                        <a:rPr lang="en-US" sz="1000" b="1" dirty="0" err="1">
                          <a:effectLst/>
                        </a:rPr>
                        <a:t>việc</a:t>
                      </a:r>
                      <a:r>
                        <a:rPr lang="en-US" sz="1000" b="1" dirty="0">
                          <a:effectLst/>
                        </a:rPr>
                        <a:t> </a:t>
                      </a:r>
                      <a:r>
                        <a:rPr lang="en-US" sz="1000" b="1" dirty="0" err="1">
                          <a:effectLst/>
                        </a:rPr>
                        <a:t>chính</a:t>
                      </a:r>
                      <a:endParaRPr lang="en-US" sz="1000" b="1" dirty="0">
                        <a:effectLst/>
                      </a:endParaRPr>
                    </a:p>
                  </a:txBody>
                  <a:tcPr marL="48501" marR="48501" marT="24251" marB="24251"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000" b="1">
                          <a:effectLst/>
                        </a:rPr>
                        <a:t>Kinh phí dự kiến (VNĐ)</a:t>
                      </a:r>
                    </a:p>
                  </a:txBody>
                  <a:tcPr marL="48501" marR="48501" marT="24251" marB="24251"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38790885"/>
                  </a:ext>
                </a:extLst>
              </a:tr>
              <a:tr h="622306">
                <a:tc>
                  <a:txBody>
                    <a:bodyPr/>
                    <a:lstStyle/>
                    <a:p>
                      <a:r>
                        <a:rPr lang="en-US" sz="1000" b="1" dirty="0">
                          <a:effectLst/>
                        </a:rPr>
                        <a:t>1. </a:t>
                      </a:r>
                      <a:r>
                        <a:rPr lang="en-US" sz="1000" b="1" dirty="0" err="1">
                          <a:effectLst/>
                        </a:rPr>
                        <a:t>Phân</a:t>
                      </a:r>
                      <a:r>
                        <a:rPr lang="en-US" sz="1000" b="1" dirty="0">
                          <a:effectLst/>
                        </a:rPr>
                        <a:t> </a:t>
                      </a:r>
                      <a:r>
                        <a:rPr lang="en-US" sz="1000" b="1" dirty="0" err="1">
                          <a:effectLst/>
                        </a:rPr>
                        <a:t>tích</a:t>
                      </a:r>
                      <a:r>
                        <a:rPr lang="en-US" sz="1000" b="1" dirty="0">
                          <a:effectLst/>
                        </a:rPr>
                        <a:t> </a:t>
                      </a:r>
                      <a:r>
                        <a:rPr lang="en-US" sz="1000" b="1" dirty="0" err="1">
                          <a:effectLst/>
                        </a:rPr>
                        <a:t>yêu</a:t>
                      </a:r>
                      <a:r>
                        <a:rPr lang="en-US" sz="1000" b="1" dirty="0">
                          <a:effectLst/>
                        </a:rPr>
                        <a:t> </a:t>
                      </a:r>
                      <a:r>
                        <a:rPr lang="en-US" sz="1000" b="1" dirty="0" err="1">
                          <a:effectLst/>
                        </a:rPr>
                        <a:t>cầu</a:t>
                      </a:r>
                      <a:endParaRPr lang="en-US" sz="1000" b="1" dirty="0">
                        <a:effectLst/>
                      </a:endParaRPr>
                    </a:p>
                  </a:txBody>
                  <a:tcPr marL="48501" marR="48501" marT="24251" marB="24251"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vi-VN" sz="1000">
                          <a:effectLst/>
                        </a:rPr>
                        <a:t>Tìm hiểu quy trình hiện tại, trao đổi với người dùng, xác định chức năng cần thiết</a:t>
                      </a:r>
                    </a:p>
                  </a:txBody>
                  <a:tcPr marL="48501" marR="48501" marT="24251" marB="24251"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000">
                          <a:effectLst/>
                        </a:rPr>
                        <a:t>5.000.000</a:t>
                      </a:r>
                    </a:p>
                  </a:txBody>
                  <a:tcPr marL="48501" marR="48501" marT="24251" marB="24251"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99870124"/>
                  </a:ext>
                </a:extLst>
              </a:tr>
              <a:tr h="766417">
                <a:tc>
                  <a:txBody>
                    <a:bodyPr/>
                    <a:lstStyle/>
                    <a:p>
                      <a:r>
                        <a:rPr lang="en-US" sz="1000" b="1">
                          <a:effectLst/>
                        </a:rPr>
                        <a:t>2. Thiết kế hệ thống</a:t>
                      </a:r>
                    </a:p>
                  </a:txBody>
                  <a:tcPr marL="48501" marR="48501" marT="24251" marB="24251"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vi-VN" sz="1000">
                          <a:effectLst/>
                        </a:rPr>
                        <a:t>Vẽ giao diện người dùng, xây dựng cấu trúc dữ liệu (cơ sở dữ liệu), xác định luồng xử lý của dự án</a:t>
                      </a:r>
                    </a:p>
                  </a:txBody>
                  <a:tcPr marL="48501" marR="48501" marT="24251" marB="24251"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000">
                          <a:effectLst/>
                        </a:rPr>
                        <a:t>3.000.000</a:t>
                      </a:r>
                    </a:p>
                  </a:txBody>
                  <a:tcPr marL="48501" marR="48501" marT="24251" marB="24251"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34334496"/>
                  </a:ext>
                </a:extLst>
              </a:tr>
              <a:tr h="766417">
                <a:tc>
                  <a:txBody>
                    <a:bodyPr/>
                    <a:lstStyle/>
                    <a:p>
                      <a:r>
                        <a:rPr lang="en-US" sz="1000" b="1">
                          <a:effectLst/>
                        </a:rPr>
                        <a:t>3. Phát triển phần mềm</a:t>
                      </a:r>
                    </a:p>
                  </a:txBody>
                  <a:tcPr marL="48501" marR="48501" marT="24251" marB="24251"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vi-VN" sz="1000">
                          <a:effectLst/>
                        </a:rPr>
                        <a:t>Phát triển các chức năng chính như đăng ký đề tài, phân công giảng viên, nộp và chấm đồ án</a:t>
                      </a:r>
                    </a:p>
                  </a:txBody>
                  <a:tcPr marL="48501" marR="48501" marT="24251" marB="24251"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000" dirty="0">
                          <a:effectLst/>
                        </a:rPr>
                        <a:t>12.000.000</a:t>
                      </a:r>
                    </a:p>
                  </a:txBody>
                  <a:tcPr marL="48501" marR="48501" marT="24251" marB="24251"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80771534"/>
                  </a:ext>
                </a:extLst>
              </a:tr>
              <a:tr h="622306">
                <a:tc>
                  <a:txBody>
                    <a:bodyPr/>
                    <a:lstStyle/>
                    <a:p>
                      <a:r>
                        <a:rPr lang="en-US" sz="1000" b="1">
                          <a:effectLst/>
                        </a:rPr>
                        <a:t>4. Kiểm thử và sửa lỗi</a:t>
                      </a:r>
                    </a:p>
                  </a:txBody>
                  <a:tcPr marL="48501" marR="48501" marT="24251" marB="24251"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000" dirty="0" err="1">
                          <a:effectLst/>
                        </a:rPr>
                        <a:t>Kiểm</a:t>
                      </a:r>
                      <a:r>
                        <a:rPr lang="en-US" sz="1000" dirty="0">
                          <a:effectLst/>
                        </a:rPr>
                        <a:t> </a:t>
                      </a:r>
                      <a:r>
                        <a:rPr lang="en-US" sz="1000" dirty="0" err="1">
                          <a:effectLst/>
                        </a:rPr>
                        <a:t>tra</a:t>
                      </a:r>
                      <a:r>
                        <a:rPr lang="en-US" sz="1000" dirty="0">
                          <a:effectLst/>
                        </a:rPr>
                        <a:t> </a:t>
                      </a:r>
                      <a:r>
                        <a:rPr lang="en-US" sz="1000" dirty="0" err="1">
                          <a:effectLst/>
                        </a:rPr>
                        <a:t>hệ</a:t>
                      </a:r>
                      <a:r>
                        <a:rPr lang="en-US" sz="1000" dirty="0">
                          <a:effectLst/>
                        </a:rPr>
                        <a:t> </a:t>
                      </a:r>
                      <a:r>
                        <a:rPr lang="en-US" sz="1000" dirty="0" err="1">
                          <a:effectLst/>
                        </a:rPr>
                        <a:t>thống</a:t>
                      </a:r>
                      <a:r>
                        <a:rPr lang="en-US" sz="1000" dirty="0">
                          <a:effectLst/>
                        </a:rPr>
                        <a:t> </a:t>
                      </a:r>
                      <a:r>
                        <a:rPr lang="en-US" sz="1000" dirty="0" err="1">
                          <a:effectLst/>
                        </a:rPr>
                        <a:t>toàn</a:t>
                      </a:r>
                      <a:r>
                        <a:rPr lang="en-US" sz="1000" dirty="0">
                          <a:effectLst/>
                        </a:rPr>
                        <a:t> </a:t>
                      </a:r>
                      <a:r>
                        <a:rPr lang="en-US" sz="1000" dirty="0" err="1">
                          <a:effectLst/>
                        </a:rPr>
                        <a:t>diện</a:t>
                      </a:r>
                      <a:r>
                        <a:rPr lang="en-US" sz="1000" dirty="0">
                          <a:effectLst/>
                        </a:rPr>
                        <a:t>, </a:t>
                      </a:r>
                      <a:r>
                        <a:rPr lang="en-US" sz="1000" dirty="0" err="1">
                          <a:effectLst/>
                        </a:rPr>
                        <a:t>sửa</a:t>
                      </a:r>
                      <a:r>
                        <a:rPr lang="en-US" sz="1000" dirty="0">
                          <a:effectLst/>
                        </a:rPr>
                        <a:t> </a:t>
                      </a:r>
                      <a:r>
                        <a:rPr lang="en-US" sz="1000" dirty="0" err="1">
                          <a:effectLst/>
                        </a:rPr>
                        <a:t>lỗi</a:t>
                      </a:r>
                      <a:r>
                        <a:rPr lang="en-US" sz="1000" dirty="0">
                          <a:effectLst/>
                        </a:rPr>
                        <a:t>, </a:t>
                      </a:r>
                      <a:r>
                        <a:rPr lang="en-US" sz="1000" dirty="0" err="1">
                          <a:effectLst/>
                        </a:rPr>
                        <a:t>đảm</a:t>
                      </a:r>
                      <a:r>
                        <a:rPr lang="en-US" sz="1000" dirty="0">
                          <a:effectLst/>
                        </a:rPr>
                        <a:t> </a:t>
                      </a:r>
                      <a:r>
                        <a:rPr lang="en-US" sz="1000" dirty="0" err="1">
                          <a:effectLst/>
                        </a:rPr>
                        <a:t>bảo</a:t>
                      </a:r>
                      <a:r>
                        <a:rPr lang="en-US" sz="1000" dirty="0">
                          <a:effectLst/>
                        </a:rPr>
                        <a:t> </a:t>
                      </a:r>
                      <a:r>
                        <a:rPr lang="en-US" sz="1000" dirty="0" err="1">
                          <a:effectLst/>
                        </a:rPr>
                        <a:t>phần</a:t>
                      </a:r>
                      <a:r>
                        <a:rPr lang="en-US" sz="1000" dirty="0">
                          <a:effectLst/>
                        </a:rPr>
                        <a:t> </a:t>
                      </a:r>
                      <a:r>
                        <a:rPr lang="en-US" sz="1000" dirty="0" err="1">
                          <a:effectLst/>
                        </a:rPr>
                        <a:t>mềm</a:t>
                      </a:r>
                      <a:r>
                        <a:rPr lang="en-US" sz="1000" dirty="0">
                          <a:effectLst/>
                        </a:rPr>
                        <a:t> </a:t>
                      </a:r>
                      <a:r>
                        <a:rPr lang="en-US" sz="1000" dirty="0" err="1">
                          <a:effectLst/>
                        </a:rPr>
                        <a:t>hoạt</a:t>
                      </a:r>
                      <a:r>
                        <a:rPr lang="en-US" sz="1000" dirty="0">
                          <a:effectLst/>
                        </a:rPr>
                        <a:t> </a:t>
                      </a:r>
                      <a:r>
                        <a:rPr lang="en-US" sz="1000" dirty="0" err="1">
                          <a:effectLst/>
                        </a:rPr>
                        <a:t>động</a:t>
                      </a:r>
                      <a:r>
                        <a:rPr lang="en-US" sz="1000" dirty="0">
                          <a:effectLst/>
                        </a:rPr>
                        <a:t> </a:t>
                      </a:r>
                      <a:r>
                        <a:rPr lang="en-US" sz="1000" dirty="0" err="1">
                          <a:effectLst/>
                        </a:rPr>
                        <a:t>ổn</a:t>
                      </a:r>
                      <a:r>
                        <a:rPr lang="en-US" sz="1000" dirty="0">
                          <a:effectLst/>
                        </a:rPr>
                        <a:t> </a:t>
                      </a:r>
                      <a:r>
                        <a:rPr lang="en-US" sz="1000" dirty="0" err="1">
                          <a:effectLst/>
                        </a:rPr>
                        <a:t>định</a:t>
                      </a:r>
                      <a:endParaRPr lang="en-US" sz="1000" dirty="0">
                        <a:effectLst/>
                      </a:endParaRPr>
                    </a:p>
                  </a:txBody>
                  <a:tcPr marL="48501" marR="48501" marT="24251" marB="24251"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000" dirty="0">
                          <a:effectLst/>
                        </a:rPr>
                        <a:t>5.000.000</a:t>
                      </a:r>
                    </a:p>
                  </a:txBody>
                  <a:tcPr marL="48501" marR="48501" marT="24251" marB="24251"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89365521"/>
                  </a:ext>
                </a:extLst>
              </a:tr>
              <a:tr h="766417">
                <a:tc>
                  <a:txBody>
                    <a:bodyPr/>
                    <a:lstStyle/>
                    <a:p>
                      <a:r>
                        <a:rPr lang="vi-VN" sz="1000" b="1">
                          <a:effectLst/>
                        </a:rPr>
                        <a:t>5. Triển khai và hướng dẫn sử dụng</a:t>
                      </a:r>
                    </a:p>
                  </a:txBody>
                  <a:tcPr marL="48501" marR="48501" marT="24251" marB="24251"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vi-VN" sz="1000" dirty="0">
                          <a:effectLst/>
                        </a:rPr>
                        <a:t>Cài đặt hệ thống và triển khai, bàn giao, và hướng dẫn sử dụng cho giáo vụ khoa và giảng viên</a:t>
                      </a:r>
                    </a:p>
                  </a:txBody>
                  <a:tcPr marL="48501" marR="48501" marT="24251" marB="24251"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000" dirty="0">
                          <a:effectLst/>
                        </a:rPr>
                        <a:t>3.000.000</a:t>
                      </a:r>
                    </a:p>
                  </a:txBody>
                  <a:tcPr marL="48501" marR="48501" marT="24251" marB="24251"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8016643"/>
                  </a:ext>
                </a:extLst>
              </a:tr>
              <a:tr h="478195">
                <a:tc>
                  <a:txBody>
                    <a:bodyPr/>
                    <a:lstStyle/>
                    <a:p>
                      <a:r>
                        <a:rPr lang="it-IT" sz="1000" b="1">
                          <a:effectLst/>
                        </a:rPr>
                        <a:t>6. Chi phí dự phòng</a:t>
                      </a:r>
                    </a:p>
                  </a:txBody>
                  <a:tcPr marL="48501" marR="48501" marT="24251" marB="24251"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000">
                          <a:effectLst/>
                        </a:rPr>
                        <a:t>Phòng khi có lỗi phát sinh nhỏ hoặc cần thay đổi trong quá trình làm việc</a:t>
                      </a:r>
                    </a:p>
                  </a:txBody>
                  <a:tcPr marL="48501" marR="48501" marT="24251" marB="24251"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000" dirty="0">
                          <a:effectLst/>
                        </a:rPr>
                        <a:t>2.000.000</a:t>
                      </a:r>
                    </a:p>
                  </a:txBody>
                  <a:tcPr marL="48501" marR="48501" marT="24251" marB="24251"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07963142"/>
                  </a:ext>
                </a:extLst>
              </a:tr>
              <a:tr h="337227">
                <a:tc>
                  <a:txBody>
                    <a:bodyPr/>
                    <a:lstStyle/>
                    <a:p>
                      <a:r>
                        <a:rPr lang="en-US" sz="1000" b="1">
                          <a:effectLst/>
                        </a:rPr>
                        <a:t>Tổng cộng</a:t>
                      </a:r>
                    </a:p>
                  </a:txBody>
                  <a:tcPr marL="48501" marR="48501" marT="24251" marB="24251"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endParaRPr lang="en-US" sz="1000">
                        <a:effectLst/>
                      </a:endParaRPr>
                    </a:p>
                  </a:txBody>
                  <a:tcPr marL="48501" marR="48501" marT="24251" marB="24251"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000" b="1" dirty="0">
                          <a:effectLst/>
                        </a:rPr>
                        <a:t>30.000.000</a:t>
                      </a:r>
                    </a:p>
                  </a:txBody>
                  <a:tcPr marL="48501" marR="48501" marT="24251" marB="24251"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94665910"/>
                  </a:ext>
                </a:extLst>
              </a:tr>
            </a:tbl>
          </a:graphicData>
        </a:graphic>
      </p:graphicFrame>
      <p:sp>
        <p:nvSpPr>
          <p:cNvPr id="8" name="Freeform 42">
            <a:extLst>
              <a:ext uri="{FF2B5EF4-FFF2-40B4-BE49-F238E27FC236}">
                <a16:creationId xmlns:a16="http://schemas.microsoft.com/office/drawing/2014/main" id="{4DD3C309-E968-BAE9-64C2-29E8C775B137}"/>
              </a:ext>
            </a:extLst>
          </p:cNvPr>
          <p:cNvSpPr/>
          <p:nvPr/>
        </p:nvSpPr>
        <p:spPr>
          <a:xfrm>
            <a:off x="-120843" y="2915802"/>
            <a:ext cx="3523171" cy="2384364"/>
          </a:xfrm>
          <a:custGeom>
            <a:avLst/>
            <a:gdLst/>
            <a:ahLst/>
            <a:cxnLst/>
            <a:rect l="l" t="t" r="r" b="b"/>
            <a:pathLst>
              <a:path w="5423306" h="4114800">
                <a:moveTo>
                  <a:pt x="0" y="0"/>
                </a:moveTo>
                <a:lnTo>
                  <a:pt x="5423306" y="0"/>
                </a:lnTo>
                <a:lnTo>
                  <a:pt x="542330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extLst>
      <p:ext uri="{BB962C8B-B14F-4D97-AF65-F5344CB8AC3E}">
        <p14:creationId xmlns:p14="http://schemas.microsoft.com/office/powerpoint/2010/main" val="3946270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5EB80-B53F-CF96-E9D2-58D628E7A098}"/>
            </a:ext>
          </a:extLst>
        </p:cNvPr>
        <p:cNvGrpSpPr/>
        <p:nvPr/>
      </p:nvGrpSpPr>
      <p:grpSpPr>
        <a:xfrm>
          <a:off x="0" y="0"/>
          <a:ext cx="0" cy="0"/>
          <a:chOff x="0" y="0"/>
          <a:chExt cx="0" cy="0"/>
        </a:xfrm>
      </p:grpSpPr>
      <p:sp>
        <p:nvSpPr>
          <p:cNvPr id="7" name="Hộp Văn bản 6">
            <a:extLst>
              <a:ext uri="{FF2B5EF4-FFF2-40B4-BE49-F238E27FC236}">
                <a16:creationId xmlns:a16="http://schemas.microsoft.com/office/drawing/2014/main" id="{6AA61A50-0FB2-35A9-B36B-6B7442CCE566}"/>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75E6AE23-9FFB-71B9-DE2A-9AB543DF1D23}"/>
              </a:ext>
            </a:extLst>
          </p:cNvPr>
          <p:cNvSpPr/>
          <p:nvPr/>
        </p:nvSpPr>
        <p:spPr>
          <a:xfrm>
            <a:off x="408342" y="-2377546"/>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545B84A9-D89F-0D33-23F7-7BFA2587277B}"/>
              </a:ext>
            </a:extLst>
          </p:cNvPr>
          <p:cNvSpPr txBox="1"/>
          <p:nvPr/>
        </p:nvSpPr>
        <p:spPr>
          <a:xfrm>
            <a:off x="1278500" y="-2187810"/>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4CF65073-8331-4BA2-4945-C6E5D0D226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2187810"/>
            <a:ext cx="796594" cy="796594"/>
          </a:xfrm>
          <a:prstGeom prst="rect">
            <a:avLst/>
          </a:prstGeom>
        </p:spPr>
      </p:pic>
      <p:sp>
        <p:nvSpPr>
          <p:cNvPr id="27" name="Hình chữ nhật: Góc Tròn 26">
            <a:extLst>
              <a:ext uri="{FF2B5EF4-FFF2-40B4-BE49-F238E27FC236}">
                <a16:creationId xmlns:a16="http://schemas.microsoft.com/office/drawing/2014/main" id="{B6CC9079-E1B9-1F47-11B5-292F80B1B11A}"/>
              </a:ext>
            </a:extLst>
          </p:cNvPr>
          <p:cNvSpPr/>
          <p:nvPr/>
        </p:nvSpPr>
        <p:spPr>
          <a:xfrm>
            <a:off x="-187121" y="-215150"/>
            <a:ext cx="12656212" cy="734331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2" name="Hộp Văn bản 31">
            <a:extLst>
              <a:ext uri="{FF2B5EF4-FFF2-40B4-BE49-F238E27FC236}">
                <a16:creationId xmlns:a16="http://schemas.microsoft.com/office/drawing/2014/main" id="{2029662F-2677-9CE3-4819-AEC11FE0222C}"/>
              </a:ext>
            </a:extLst>
          </p:cNvPr>
          <p:cNvSpPr txBox="1"/>
          <p:nvPr/>
        </p:nvSpPr>
        <p:spPr>
          <a:xfrm>
            <a:off x="0" y="1594684"/>
            <a:ext cx="3318482" cy="579646"/>
          </a:xfrm>
          <a:prstGeom prst="rect">
            <a:avLst/>
          </a:prstGeom>
          <a:noFill/>
        </p:spPr>
        <p:txBody>
          <a:bodyPr wrap="square" rtlCol="0">
            <a:spAutoFit/>
          </a:bodyPr>
          <a:lstStyle/>
          <a:p>
            <a:pPr algn="r">
              <a:lnSpc>
                <a:spcPts val="3779"/>
              </a:lnSpc>
            </a:pPr>
            <a:r>
              <a:rPr lang="en-US" sz="3400" b="1" dirty="0">
                <a:solidFill>
                  <a:schemeClr val="bg1"/>
                </a:solidFill>
                <a:latin typeface="Arial Bold"/>
                <a:ea typeface="Arial Bold"/>
                <a:cs typeface="Arial Bold"/>
                <a:sym typeface="Arial Bold"/>
              </a:rPr>
              <a:t>Project Charter</a:t>
            </a:r>
          </a:p>
        </p:txBody>
      </p:sp>
      <p:pic>
        <p:nvPicPr>
          <p:cNvPr id="39" name="Hình ảnh 38">
            <a:extLst>
              <a:ext uri="{FF2B5EF4-FFF2-40B4-BE49-F238E27FC236}">
                <a16:creationId xmlns:a16="http://schemas.microsoft.com/office/drawing/2014/main" id="{B7684924-7349-99FD-3770-B6A4C15E2B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23" y="290945"/>
            <a:ext cx="1184397" cy="1184397"/>
          </a:xfrm>
          <a:prstGeom prst="rect">
            <a:avLst/>
          </a:prstGeom>
        </p:spPr>
      </p:pic>
      <p:sp>
        <p:nvSpPr>
          <p:cNvPr id="29" name="Hình chữ nhật: Góc Tròn 28">
            <a:extLst>
              <a:ext uri="{FF2B5EF4-FFF2-40B4-BE49-F238E27FC236}">
                <a16:creationId xmlns:a16="http://schemas.microsoft.com/office/drawing/2014/main" id="{608C2798-5F78-E2A7-B39A-D62921933476}"/>
              </a:ext>
            </a:extLst>
          </p:cNvPr>
          <p:cNvSpPr/>
          <p:nvPr/>
        </p:nvSpPr>
        <p:spPr>
          <a:xfrm>
            <a:off x="13430794"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2B11475E-565B-6272-5BE6-03FA8539D9C2}"/>
              </a:ext>
            </a:extLst>
          </p:cNvPr>
          <p:cNvSpPr txBox="1"/>
          <p:nvPr/>
        </p:nvSpPr>
        <p:spPr>
          <a:xfrm>
            <a:off x="13620496"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B12E2BE8-3CAC-C92F-4BA9-95B8359B72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3646" y="4025647"/>
            <a:ext cx="1091305" cy="1091305"/>
          </a:xfrm>
          <a:prstGeom prst="rect">
            <a:avLst/>
          </a:prstGeom>
        </p:spPr>
      </p:pic>
      <p:sp>
        <p:nvSpPr>
          <p:cNvPr id="30" name="Hình chữ nhật: Góc Tròn 29">
            <a:extLst>
              <a:ext uri="{FF2B5EF4-FFF2-40B4-BE49-F238E27FC236}">
                <a16:creationId xmlns:a16="http://schemas.microsoft.com/office/drawing/2014/main" id="{29F0F65B-9D05-EF3C-FFF3-7F0E625F0EF7}"/>
              </a:ext>
            </a:extLst>
          </p:cNvPr>
          <p:cNvSpPr/>
          <p:nvPr/>
        </p:nvSpPr>
        <p:spPr>
          <a:xfrm>
            <a:off x="16531566"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15A3665A-CDC4-D8DD-9659-35EF1F0F4B0C}"/>
              </a:ext>
            </a:extLst>
          </p:cNvPr>
          <p:cNvSpPr txBox="1"/>
          <p:nvPr/>
        </p:nvSpPr>
        <p:spPr>
          <a:xfrm>
            <a:off x="16781456"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02534F87-8BE2-64F5-7014-EF34356235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124" y="4077325"/>
            <a:ext cx="1051027" cy="1051027"/>
          </a:xfrm>
          <a:prstGeom prst="rect">
            <a:avLst/>
          </a:prstGeom>
        </p:spPr>
      </p:pic>
      <p:sp>
        <p:nvSpPr>
          <p:cNvPr id="31" name="Hình chữ nhật: Góc Tròn 30">
            <a:extLst>
              <a:ext uri="{FF2B5EF4-FFF2-40B4-BE49-F238E27FC236}">
                <a16:creationId xmlns:a16="http://schemas.microsoft.com/office/drawing/2014/main" id="{F8538091-FF6C-61BA-6533-DA03ADE1CCE7}"/>
              </a:ext>
            </a:extLst>
          </p:cNvPr>
          <p:cNvSpPr/>
          <p:nvPr/>
        </p:nvSpPr>
        <p:spPr>
          <a:xfrm>
            <a:off x="19549681"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D7D55BA4-9F85-E694-9174-8C91837A1734}"/>
              </a:ext>
            </a:extLst>
          </p:cNvPr>
          <p:cNvSpPr txBox="1"/>
          <p:nvPr/>
        </p:nvSpPr>
        <p:spPr>
          <a:xfrm>
            <a:off x="19715931"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1867D0EF-D1CD-2CD6-F658-00BAF91D09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86254" y="4129904"/>
            <a:ext cx="1091782" cy="1091782"/>
          </a:xfrm>
          <a:prstGeom prst="rect">
            <a:avLst/>
          </a:prstGeom>
        </p:spPr>
      </p:pic>
      <p:sp>
        <p:nvSpPr>
          <p:cNvPr id="26" name="Rectangle: Rounded Corners 1">
            <a:extLst>
              <a:ext uri="{FF2B5EF4-FFF2-40B4-BE49-F238E27FC236}">
                <a16:creationId xmlns:a16="http://schemas.microsoft.com/office/drawing/2014/main" id="{095CFA17-E1A5-B58F-C1CA-6824AD383FBC}"/>
              </a:ext>
            </a:extLst>
          </p:cNvPr>
          <p:cNvSpPr/>
          <p:nvPr/>
        </p:nvSpPr>
        <p:spPr>
          <a:xfrm>
            <a:off x="3454582" y="1190133"/>
            <a:ext cx="8226777" cy="6657502"/>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a:solidFill>
                  <a:srgbClr val="000000"/>
                </a:solidFill>
                <a:latin typeface="Calibri (MS) Bold"/>
                <a:ea typeface="Calibri (MS) Bold"/>
                <a:cs typeface="Calibri (MS) Bold"/>
                <a:sym typeface="Calibri (MS) Bold"/>
              </a:rPr>
              <a:t>Các </a:t>
            </a:r>
            <a:r>
              <a:rPr lang="en-US" sz="2000" b="1" dirty="0" err="1">
                <a:solidFill>
                  <a:srgbClr val="000000"/>
                </a:solidFill>
                <a:latin typeface="Calibri (MS) Bold"/>
                <a:ea typeface="Calibri (MS) Bold"/>
                <a:cs typeface="Calibri (MS) Bold"/>
                <a:sym typeface="Calibri (MS) Bold"/>
              </a:rPr>
              <a:t>cột</a:t>
            </a:r>
            <a:r>
              <a:rPr lang="en-US" sz="2000" b="1" dirty="0">
                <a:solidFill>
                  <a:srgbClr val="000000"/>
                </a:solidFill>
                <a:latin typeface="Calibri (MS) Bold"/>
                <a:ea typeface="Calibri (MS) Bold"/>
                <a:cs typeface="Calibri (MS) Bold"/>
                <a:sym typeface="Calibri (MS) Bold"/>
              </a:rPr>
              <a:t> </a:t>
            </a:r>
            <a:r>
              <a:rPr lang="en-US" sz="2000" b="1" dirty="0" err="1">
                <a:solidFill>
                  <a:srgbClr val="000000"/>
                </a:solidFill>
                <a:latin typeface="Calibri (MS) Bold"/>
                <a:ea typeface="Calibri (MS) Bold"/>
                <a:cs typeface="Calibri (MS) Bold"/>
                <a:sym typeface="Calibri (MS) Bold"/>
              </a:rPr>
              <a:t>mốc</a:t>
            </a:r>
            <a:r>
              <a:rPr lang="en-US" sz="2000" b="1" dirty="0">
                <a:solidFill>
                  <a:srgbClr val="000000"/>
                </a:solidFill>
                <a:latin typeface="Calibri (MS) Bold"/>
                <a:ea typeface="Calibri (MS) Bold"/>
                <a:cs typeface="Calibri (MS) Bold"/>
                <a:sym typeface="Calibri (MS) Bold"/>
              </a:rPr>
              <a:t> </a:t>
            </a:r>
            <a:r>
              <a:rPr lang="en-US" sz="2000" b="1" dirty="0" err="1">
                <a:solidFill>
                  <a:srgbClr val="000000"/>
                </a:solidFill>
                <a:latin typeface="Calibri (MS) Bold"/>
                <a:ea typeface="Calibri (MS) Bold"/>
                <a:cs typeface="Calibri (MS) Bold"/>
                <a:sym typeface="Calibri (MS) Bold"/>
              </a:rPr>
              <a:t>chính</a:t>
            </a:r>
            <a:r>
              <a:rPr lang="en-US" sz="2000" b="1" dirty="0">
                <a:solidFill>
                  <a:srgbClr val="000000"/>
                </a:solidFill>
                <a:latin typeface="Calibri (MS) Bold"/>
                <a:ea typeface="Calibri (MS) Bold"/>
                <a:cs typeface="Calibri (MS) Bold"/>
                <a:sym typeface="Calibri (MS) Bold"/>
              </a:rPr>
              <a:t> </a:t>
            </a:r>
            <a:r>
              <a:rPr lang="en-US" sz="2000" b="1" dirty="0" err="1">
                <a:solidFill>
                  <a:srgbClr val="000000"/>
                </a:solidFill>
                <a:latin typeface="Calibri (MS) Bold"/>
                <a:ea typeface="Calibri (MS) Bold"/>
                <a:cs typeface="Calibri (MS) Bold"/>
                <a:sym typeface="Calibri (MS) Bold"/>
              </a:rPr>
              <a:t>của</a:t>
            </a:r>
            <a:r>
              <a:rPr lang="en-US" sz="2000" b="1" dirty="0">
                <a:solidFill>
                  <a:srgbClr val="000000"/>
                </a:solidFill>
                <a:latin typeface="Calibri (MS) Bold"/>
                <a:ea typeface="Calibri (MS) Bold"/>
                <a:cs typeface="Calibri (MS) Bold"/>
                <a:sym typeface="Calibri (MS) Bold"/>
              </a:rPr>
              <a:t> </a:t>
            </a:r>
            <a:r>
              <a:rPr lang="en-US" sz="2000" b="1" dirty="0" err="1">
                <a:solidFill>
                  <a:srgbClr val="000000"/>
                </a:solidFill>
                <a:latin typeface="Calibri (MS) Bold"/>
                <a:ea typeface="Calibri (MS) Bold"/>
                <a:cs typeface="Calibri (MS) Bold"/>
                <a:sym typeface="Calibri (MS) Bold"/>
              </a:rPr>
              <a:t>Dự</a:t>
            </a:r>
            <a:r>
              <a:rPr lang="en-US" sz="2000" b="1" dirty="0">
                <a:solidFill>
                  <a:srgbClr val="000000"/>
                </a:solidFill>
                <a:latin typeface="Calibri (MS) Bold"/>
                <a:ea typeface="Calibri (MS) Bold"/>
                <a:cs typeface="Calibri (MS) Bold"/>
                <a:sym typeface="Calibri (MS) Bold"/>
              </a:rPr>
              <a:t> </a:t>
            </a:r>
            <a:r>
              <a:rPr lang="en-US" sz="2000" b="1" dirty="0" err="1">
                <a:solidFill>
                  <a:srgbClr val="000000"/>
                </a:solidFill>
                <a:latin typeface="Calibri (MS) Bold"/>
                <a:ea typeface="Calibri (MS) Bold"/>
                <a:cs typeface="Calibri (MS) Bold"/>
                <a:sym typeface="Calibri (MS) Bold"/>
              </a:rPr>
              <a:t>án</a:t>
            </a:r>
            <a:r>
              <a:rPr lang="en-US" sz="2000" b="1" dirty="0">
                <a:solidFill>
                  <a:srgbClr val="000000"/>
                </a:solidFill>
                <a:latin typeface="Calibri (MS) Bold"/>
                <a:ea typeface="Calibri (MS) Bold"/>
                <a:cs typeface="Calibri (MS) Bold"/>
                <a:sym typeface="Calibri (MS) Bold"/>
              </a:rPr>
              <a:t> (Milestones)</a:t>
            </a:r>
          </a:p>
          <a:p>
            <a:r>
              <a:rPr lang="en-US" sz="2000" dirty="0" err="1">
                <a:solidFill>
                  <a:srgbClr val="000000"/>
                </a:solidFill>
                <a:latin typeface="Calibri (MS)"/>
                <a:ea typeface="Calibri (MS)"/>
                <a:cs typeface="Calibri (MS)"/>
                <a:sym typeface="Calibri (MS)"/>
              </a:rPr>
              <a:t>Dự</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án</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Hệ</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thống</a:t>
            </a:r>
            <a:r>
              <a:rPr lang="en-US" sz="2000" dirty="0">
                <a:solidFill>
                  <a:srgbClr val="000000"/>
                </a:solidFill>
                <a:latin typeface="Calibri (MS)"/>
                <a:ea typeface="Calibri (MS)"/>
                <a:cs typeface="Calibri (MS)"/>
                <a:sym typeface="Calibri (MS)"/>
              </a:rPr>
              <a:t> Quản </a:t>
            </a:r>
            <a:r>
              <a:rPr lang="en-US" sz="2000" dirty="0" err="1">
                <a:solidFill>
                  <a:srgbClr val="000000"/>
                </a:solidFill>
                <a:latin typeface="Calibri (MS)"/>
                <a:ea typeface="Calibri (MS)"/>
                <a:cs typeface="Calibri (MS)"/>
                <a:sym typeface="Calibri (MS)"/>
              </a:rPr>
              <a:t>lý</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Đồ</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Án</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Tốt</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Nghiệp</a:t>
            </a:r>
            <a:r>
              <a:rPr lang="en-US" sz="2000" dirty="0">
                <a:solidFill>
                  <a:srgbClr val="000000"/>
                </a:solidFill>
                <a:latin typeface="Calibri (MS)"/>
                <a:ea typeface="Calibri (MS)"/>
                <a:cs typeface="Calibri (MS)"/>
                <a:sym typeface="Calibri (MS)"/>
              </a:rPr>
              <a:t> Online” </a:t>
            </a:r>
            <a:r>
              <a:rPr lang="en-US" sz="2000" dirty="0" err="1">
                <a:solidFill>
                  <a:srgbClr val="000000"/>
                </a:solidFill>
                <a:latin typeface="Calibri (MS)"/>
                <a:ea typeface="Calibri (MS)"/>
                <a:cs typeface="Calibri (MS)"/>
                <a:sym typeface="Calibri (MS)"/>
              </a:rPr>
              <a:t>dự</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kiến</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được</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thực</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hiện</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trong</a:t>
            </a:r>
            <a:r>
              <a:rPr lang="en-US" sz="2000" dirty="0">
                <a:solidFill>
                  <a:srgbClr val="000000"/>
                </a:solidFill>
                <a:latin typeface="Calibri (MS)"/>
                <a:ea typeface="Calibri (MS)"/>
                <a:cs typeface="Calibri (MS)"/>
                <a:sym typeface="Calibri (MS)"/>
              </a:rPr>
              <a:t> 6 </a:t>
            </a:r>
            <a:r>
              <a:rPr lang="en-US" sz="2000" dirty="0" err="1">
                <a:solidFill>
                  <a:srgbClr val="000000"/>
                </a:solidFill>
                <a:latin typeface="Calibri (MS)"/>
                <a:ea typeface="Calibri (MS)"/>
                <a:cs typeface="Calibri (MS)"/>
                <a:sym typeface="Calibri (MS)"/>
              </a:rPr>
              <a:t>tuần</a:t>
            </a:r>
            <a:r>
              <a:rPr lang="en-US" sz="2000" dirty="0">
                <a:solidFill>
                  <a:srgbClr val="000000"/>
                </a:solidFill>
                <a:latin typeface="Calibri (MS)"/>
                <a:ea typeface="Calibri (MS)"/>
                <a:cs typeface="Calibri (MS)"/>
                <a:sym typeface="Calibri (MS)"/>
              </a:rPr>
              <a:t>, chia </a:t>
            </a:r>
            <a:r>
              <a:rPr lang="en-US" sz="2000" dirty="0" err="1">
                <a:solidFill>
                  <a:srgbClr val="000000"/>
                </a:solidFill>
                <a:latin typeface="Calibri (MS)"/>
                <a:ea typeface="Calibri (MS)"/>
                <a:cs typeface="Calibri (MS)"/>
                <a:sym typeface="Calibri (MS)"/>
              </a:rPr>
              <a:t>theo</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từng</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giai</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đoạn</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phát</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triển</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phần</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mềm</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tương</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ứng</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với</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các</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mốc</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thời</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gian</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cụ</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thể</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để</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dễ</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theo</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dõi</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và</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kiểm</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soát</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tiến</a:t>
            </a:r>
            <a:r>
              <a:rPr lang="en-US" sz="2000" dirty="0">
                <a:solidFill>
                  <a:srgbClr val="000000"/>
                </a:solidFill>
                <a:latin typeface="Calibri (MS)"/>
                <a:ea typeface="Calibri (MS)"/>
                <a:cs typeface="Calibri (MS)"/>
                <a:sym typeface="Calibri (MS)"/>
              </a:rPr>
              <a:t> </a:t>
            </a:r>
            <a:r>
              <a:rPr lang="en-US" sz="2000" dirty="0" err="1">
                <a:solidFill>
                  <a:srgbClr val="000000"/>
                </a:solidFill>
                <a:latin typeface="Calibri (MS)"/>
                <a:ea typeface="Calibri (MS)"/>
                <a:cs typeface="Calibri (MS)"/>
                <a:sym typeface="Calibri (MS)"/>
              </a:rPr>
              <a:t>độ</a:t>
            </a:r>
            <a:r>
              <a:rPr lang="en-US" sz="2000" dirty="0">
                <a:solidFill>
                  <a:srgbClr val="000000"/>
                </a:solidFill>
                <a:latin typeface="Calibri (MS)"/>
                <a:ea typeface="Calibri (MS)"/>
                <a:cs typeface="Calibri (MS)"/>
                <a:sym typeface="Calibri (MS)"/>
              </a:rPr>
              <a:t>.</a:t>
            </a:r>
          </a:p>
        </p:txBody>
      </p:sp>
      <p:sp>
        <p:nvSpPr>
          <p:cNvPr id="2" name="Hộp Văn bản 1">
            <a:extLst>
              <a:ext uri="{FF2B5EF4-FFF2-40B4-BE49-F238E27FC236}">
                <a16:creationId xmlns:a16="http://schemas.microsoft.com/office/drawing/2014/main" id="{E710D22F-7705-9CB5-0D9B-9A9075AD3FD6}"/>
              </a:ext>
            </a:extLst>
          </p:cNvPr>
          <p:cNvSpPr txBox="1"/>
          <p:nvPr/>
        </p:nvSpPr>
        <p:spPr>
          <a:xfrm>
            <a:off x="3454582" y="83128"/>
            <a:ext cx="8444359" cy="923330"/>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Quản </a:t>
            </a:r>
            <a:r>
              <a:rPr lang="en-US" sz="5400" b="1" dirty="0" err="1">
                <a:latin typeface="Arial" panose="020B0604020202020204" pitchFamily="34" charset="0"/>
                <a:cs typeface="Arial" panose="020B0604020202020204" pitchFamily="34" charset="0"/>
              </a:rPr>
              <a:t>lý</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dự</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án</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phần</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mềm</a:t>
            </a:r>
            <a:endParaRPr lang="vi-VN" sz="5400" b="1" dirty="0">
              <a:cs typeface="Arial" panose="020B0604020202020204" pitchFamily="34" charset="0"/>
            </a:endParaRPr>
          </a:p>
        </p:txBody>
      </p:sp>
      <p:graphicFrame>
        <p:nvGraphicFramePr>
          <p:cNvPr id="3" name="Table 2">
            <a:extLst>
              <a:ext uri="{FF2B5EF4-FFF2-40B4-BE49-F238E27FC236}">
                <a16:creationId xmlns:a16="http://schemas.microsoft.com/office/drawing/2014/main" id="{EA6FA741-79CA-98AB-2AA1-05B883A0497B}"/>
              </a:ext>
            </a:extLst>
          </p:cNvPr>
          <p:cNvGraphicFramePr>
            <a:graphicFrameLocks noGrp="1"/>
          </p:cNvGraphicFramePr>
          <p:nvPr>
            <p:extLst>
              <p:ext uri="{D42A27DB-BD31-4B8C-83A1-F6EECF244321}">
                <p14:modId xmlns:p14="http://schemas.microsoft.com/office/powerpoint/2010/main" val="2550768382"/>
              </p:ext>
            </p:extLst>
          </p:nvPr>
        </p:nvGraphicFramePr>
        <p:xfrm>
          <a:off x="3454580" y="2923339"/>
          <a:ext cx="8226780" cy="3934738"/>
        </p:xfrm>
        <a:graphic>
          <a:graphicData uri="http://schemas.openxmlformats.org/drawingml/2006/table">
            <a:tbl>
              <a:tblPr/>
              <a:tblGrid>
                <a:gridCol w="2056695">
                  <a:extLst>
                    <a:ext uri="{9D8B030D-6E8A-4147-A177-3AD203B41FA5}">
                      <a16:colId xmlns:a16="http://schemas.microsoft.com/office/drawing/2014/main" val="2072771889"/>
                    </a:ext>
                  </a:extLst>
                </a:gridCol>
                <a:gridCol w="2056695">
                  <a:extLst>
                    <a:ext uri="{9D8B030D-6E8A-4147-A177-3AD203B41FA5}">
                      <a16:colId xmlns:a16="http://schemas.microsoft.com/office/drawing/2014/main" val="3191484505"/>
                    </a:ext>
                  </a:extLst>
                </a:gridCol>
                <a:gridCol w="2056695">
                  <a:extLst>
                    <a:ext uri="{9D8B030D-6E8A-4147-A177-3AD203B41FA5}">
                      <a16:colId xmlns:a16="http://schemas.microsoft.com/office/drawing/2014/main" val="972911964"/>
                    </a:ext>
                  </a:extLst>
                </a:gridCol>
                <a:gridCol w="2056695">
                  <a:extLst>
                    <a:ext uri="{9D8B030D-6E8A-4147-A177-3AD203B41FA5}">
                      <a16:colId xmlns:a16="http://schemas.microsoft.com/office/drawing/2014/main" val="333672155"/>
                    </a:ext>
                  </a:extLst>
                </a:gridCol>
              </a:tblGrid>
              <a:tr h="290745">
                <a:tc>
                  <a:txBody>
                    <a:bodyPr/>
                    <a:lstStyle/>
                    <a:p>
                      <a:r>
                        <a:rPr lang="en-US" sz="1100" b="1">
                          <a:effectLst/>
                        </a:rPr>
                        <a:t>STT</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b="1">
                          <a:effectLst/>
                        </a:rPr>
                        <a:t>Tên cột mốc</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b="1">
                          <a:effectLst/>
                        </a:rPr>
                        <a:t>Thời gian dự kiến</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b="1">
                          <a:effectLst/>
                        </a:rPr>
                        <a:t>Mô tả</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6209902"/>
                  </a:ext>
                </a:extLst>
              </a:tr>
              <a:tr h="481313">
                <a:tc>
                  <a:txBody>
                    <a:bodyPr/>
                    <a:lstStyle/>
                    <a:p>
                      <a:r>
                        <a:rPr lang="en-US" sz="1100">
                          <a:effectLst/>
                        </a:rPr>
                        <a:t>1</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b="1">
                          <a:effectLst/>
                        </a:rPr>
                        <a:t>Khởi động dự án</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a:effectLst/>
                        </a:rPr>
                        <a:t>Tuần 1</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a:effectLst/>
                        </a:rPr>
                        <a:t>Thành lập nhóm, phân công vai trò, lập Project Charter</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64423618"/>
                  </a:ext>
                </a:extLst>
              </a:tr>
              <a:tr h="557865">
                <a:tc>
                  <a:txBody>
                    <a:bodyPr/>
                    <a:lstStyle/>
                    <a:p>
                      <a:r>
                        <a:rPr lang="en-US" sz="1100">
                          <a:effectLst/>
                        </a:rPr>
                        <a:t>2</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b="1">
                          <a:effectLst/>
                        </a:rPr>
                        <a:t>Thu thập và phân tích yêu cầu</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a:effectLst/>
                        </a:rPr>
                        <a:t>Tuần 1–2</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vi-VN" sz="1100">
                          <a:effectLst/>
                        </a:rPr>
                        <a:t>Gặp người dùng, thu thập thông tin, xác định chức năng cần có</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57502738"/>
                  </a:ext>
                </a:extLst>
              </a:tr>
              <a:tr h="481313">
                <a:tc>
                  <a:txBody>
                    <a:bodyPr/>
                    <a:lstStyle/>
                    <a:p>
                      <a:r>
                        <a:rPr lang="en-US" sz="1100">
                          <a:effectLst/>
                        </a:rPr>
                        <a:t>3</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b="1">
                          <a:effectLst/>
                        </a:rPr>
                        <a:t>Thiết kế hệ thống</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a:effectLst/>
                        </a:rPr>
                        <a:t>Tuần 2</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vi-VN" sz="1100">
                          <a:effectLst/>
                        </a:rPr>
                        <a:t>Thiết kế giao diện người dùng và mô hình dữ liệu</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04783362"/>
                  </a:ext>
                </a:extLst>
              </a:tr>
              <a:tr h="625937">
                <a:tc>
                  <a:txBody>
                    <a:bodyPr/>
                    <a:lstStyle/>
                    <a:p>
                      <a:r>
                        <a:rPr lang="en-US" sz="1100">
                          <a:effectLst/>
                        </a:rPr>
                        <a:t>4</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b="1">
                          <a:effectLst/>
                        </a:rPr>
                        <a:t>Phát triển phần mềm</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a:effectLst/>
                        </a:rPr>
                        <a:t>Tuần 3–4</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a:effectLst/>
                        </a:rPr>
                        <a:t>Lập trình các chức năng chính: đăng ký đề tài, quản lý sinh viên, giảng viên, nộp báo cáo</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59871115"/>
                  </a:ext>
                </a:extLst>
              </a:tr>
              <a:tr h="390238">
                <a:tc>
                  <a:txBody>
                    <a:bodyPr/>
                    <a:lstStyle/>
                    <a:p>
                      <a:r>
                        <a:rPr lang="en-US" sz="1100">
                          <a:effectLst/>
                        </a:rPr>
                        <a:t>5</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b="1">
                          <a:effectLst/>
                        </a:rPr>
                        <a:t>Kiểm thử hệ thống</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a:effectLst/>
                        </a:rPr>
                        <a:t>Tuần 5</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a:effectLst/>
                        </a:rPr>
                        <a:t>Thực hiện test chức năng, sửa lỗi nếu có</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64117636"/>
                  </a:ext>
                </a:extLst>
              </a:tr>
              <a:tr h="625937">
                <a:tc>
                  <a:txBody>
                    <a:bodyPr/>
                    <a:lstStyle/>
                    <a:p>
                      <a:r>
                        <a:rPr lang="en-US" sz="1100">
                          <a:effectLst/>
                        </a:rPr>
                        <a:t>6</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vi-VN" sz="1100" b="1">
                          <a:effectLst/>
                        </a:rPr>
                        <a:t>Triển khai và hướng dẫn sử dụng</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a:effectLst/>
                        </a:rPr>
                        <a:t>Tuần 6</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vi-VN" sz="1100">
                          <a:effectLst/>
                        </a:rPr>
                        <a:t>Cài đặt hệ thống, chạy thử với người dùng, bàn giao và hướng dẫn sử dụng</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75708910"/>
                  </a:ext>
                </a:extLst>
              </a:tr>
              <a:tr h="481313">
                <a:tc>
                  <a:txBody>
                    <a:bodyPr/>
                    <a:lstStyle/>
                    <a:p>
                      <a:r>
                        <a:rPr lang="en-US" sz="1100">
                          <a:effectLst/>
                        </a:rPr>
                        <a:t>7</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b="1">
                          <a:effectLst/>
                        </a:rPr>
                        <a:t>Tổng kết và nghiệm thu dự án</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a:effectLst/>
                        </a:rPr>
                        <a:t>Tuần 6</a:t>
                      </a: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dirty="0" err="1">
                          <a:effectLst/>
                        </a:rPr>
                        <a:t>Đánh</a:t>
                      </a:r>
                      <a:r>
                        <a:rPr lang="en-US" sz="1100" dirty="0">
                          <a:effectLst/>
                        </a:rPr>
                        <a:t> </a:t>
                      </a:r>
                      <a:r>
                        <a:rPr lang="en-US" sz="1100" dirty="0" err="1">
                          <a:effectLst/>
                        </a:rPr>
                        <a:t>giá</a:t>
                      </a:r>
                      <a:r>
                        <a:rPr lang="en-US" sz="1100" dirty="0">
                          <a:effectLst/>
                        </a:rPr>
                        <a:t> </a:t>
                      </a:r>
                      <a:r>
                        <a:rPr lang="en-US" sz="1100" dirty="0" err="1">
                          <a:effectLst/>
                        </a:rPr>
                        <a:t>kết</a:t>
                      </a:r>
                      <a:r>
                        <a:rPr lang="en-US" sz="1100" dirty="0">
                          <a:effectLst/>
                        </a:rPr>
                        <a:t> </a:t>
                      </a:r>
                      <a:r>
                        <a:rPr lang="en-US" sz="1100" dirty="0" err="1">
                          <a:effectLst/>
                        </a:rPr>
                        <a:t>quả</a:t>
                      </a:r>
                      <a:r>
                        <a:rPr lang="en-US" sz="1100" dirty="0">
                          <a:effectLst/>
                        </a:rPr>
                        <a:t> </a:t>
                      </a:r>
                      <a:r>
                        <a:rPr lang="en-US" sz="1100" dirty="0" err="1">
                          <a:effectLst/>
                        </a:rPr>
                        <a:t>dự</a:t>
                      </a:r>
                      <a:r>
                        <a:rPr lang="en-US" sz="1100" dirty="0">
                          <a:effectLst/>
                        </a:rPr>
                        <a:t> </a:t>
                      </a:r>
                      <a:r>
                        <a:rPr lang="en-US" sz="1100" dirty="0" err="1">
                          <a:effectLst/>
                        </a:rPr>
                        <a:t>án</a:t>
                      </a:r>
                      <a:r>
                        <a:rPr lang="en-US" sz="1100" dirty="0">
                          <a:effectLst/>
                        </a:rPr>
                        <a:t>, </a:t>
                      </a:r>
                      <a:r>
                        <a:rPr lang="en-US" sz="1100" dirty="0" err="1">
                          <a:effectLst/>
                        </a:rPr>
                        <a:t>nghiệm</a:t>
                      </a:r>
                      <a:r>
                        <a:rPr lang="en-US" sz="1100" dirty="0">
                          <a:effectLst/>
                        </a:rPr>
                        <a:t> </a:t>
                      </a:r>
                      <a:r>
                        <a:rPr lang="en-US" sz="1100" dirty="0" err="1">
                          <a:effectLst/>
                        </a:rPr>
                        <a:t>thu</a:t>
                      </a:r>
                      <a:r>
                        <a:rPr lang="en-US" sz="1100" dirty="0">
                          <a:effectLst/>
                        </a:rPr>
                        <a:t>, </a:t>
                      </a:r>
                      <a:r>
                        <a:rPr lang="en-US" sz="1100" dirty="0" err="1">
                          <a:effectLst/>
                        </a:rPr>
                        <a:t>viết</a:t>
                      </a:r>
                      <a:r>
                        <a:rPr lang="en-US" sz="1100" dirty="0">
                          <a:effectLst/>
                        </a:rPr>
                        <a:t> </a:t>
                      </a:r>
                      <a:r>
                        <a:rPr lang="en-US" sz="1100" dirty="0" err="1">
                          <a:effectLst/>
                        </a:rPr>
                        <a:t>báo</a:t>
                      </a:r>
                      <a:r>
                        <a:rPr lang="en-US" sz="1100" dirty="0">
                          <a:effectLst/>
                        </a:rPr>
                        <a:t> </a:t>
                      </a:r>
                      <a:r>
                        <a:rPr lang="en-US" sz="1100" dirty="0" err="1">
                          <a:effectLst/>
                        </a:rPr>
                        <a:t>cáo</a:t>
                      </a:r>
                      <a:r>
                        <a:rPr lang="en-US" sz="1100" dirty="0">
                          <a:effectLst/>
                        </a:rPr>
                        <a:t> </a:t>
                      </a:r>
                      <a:r>
                        <a:rPr lang="en-US" sz="1100" dirty="0" err="1">
                          <a:effectLst/>
                        </a:rPr>
                        <a:t>cuối</a:t>
                      </a:r>
                      <a:r>
                        <a:rPr lang="en-US" sz="1100" dirty="0">
                          <a:effectLst/>
                        </a:rPr>
                        <a:t> </a:t>
                      </a:r>
                      <a:r>
                        <a:rPr lang="en-US" sz="1100" dirty="0" err="1">
                          <a:effectLst/>
                        </a:rPr>
                        <a:t>kỳ</a:t>
                      </a:r>
                      <a:endParaRPr lang="en-US" sz="1100" dirty="0">
                        <a:effectLst/>
                      </a:endParaRPr>
                    </a:p>
                  </a:txBody>
                  <a:tcPr marL="54991" marR="54991" marT="27495" marB="27495"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84725253"/>
                  </a:ext>
                </a:extLst>
              </a:tr>
            </a:tbl>
          </a:graphicData>
        </a:graphic>
      </p:graphicFrame>
      <p:sp>
        <p:nvSpPr>
          <p:cNvPr id="5" name="Rectangle 1">
            <a:extLst>
              <a:ext uri="{FF2B5EF4-FFF2-40B4-BE49-F238E27FC236}">
                <a16:creationId xmlns:a16="http://schemas.microsoft.com/office/drawing/2014/main" id="{F47D1F24-66DC-325C-F611-322C4FC1B300}"/>
              </a:ext>
            </a:extLst>
          </p:cNvPr>
          <p:cNvSpPr>
            <a:spLocks noChangeArrowheads="1"/>
          </p:cNvSpPr>
          <p:nvPr/>
        </p:nvSpPr>
        <p:spPr bwMode="auto">
          <a:xfrm>
            <a:off x="3376450" y="2924106"/>
            <a:ext cx="15860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Freeform 42">
            <a:extLst>
              <a:ext uri="{FF2B5EF4-FFF2-40B4-BE49-F238E27FC236}">
                <a16:creationId xmlns:a16="http://schemas.microsoft.com/office/drawing/2014/main" id="{D4D2E145-1774-4BEB-3CB8-0C054EB298C5}"/>
              </a:ext>
            </a:extLst>
          </p:cNvPr>
          <p:cNvSpPr/>
          <p:nvPr/>
        </p:nvSpPr>
        <p:spPr>
          <a:xfrm>
            <a:off x="-44353" y="3118190"/>
            <a:ext cx="3327346" cy="2753692"/>
          </a:xfrm>
          <a:custGeom>
            <a:avLst/>
            <a:gdLst/>
            <a:ahLst/>
            <a:cxnLst/>
            <a:rect l="l" t="t" r="r" b="b"/>
            <a:pathLst>
              <a:path w="5262488" h="4549414">
                <a:moveTo>
                  <a:pt x="0" y="0"/>
                </a:moveTo>
                <a:lnTo>
                  <a:pt x="5262487" y="0"/>
                </a:lnTo>
                <a:lnTo>
                  <a:pt x="5262487" y="4549413"/>
                </a:lnTo>
                <a:lnTo>
                  <a:pt x="0" y="45494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extLst>
      <p:ext uri="{BB962C8B-B14F-4D97-AF65-F5344CB8AC3E}">
        <p14:creationId xmlns:p14="http://schemas.microsoft.com/office/powerpoint/2010/main" val="1978120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715B7-7200-FCA0-59E5-B538D3600958}"/>
            </a:ext>
          </a:extLst>
        </p:cNvPr>
        <p:cNvGrpSpPr/>
        <p:nvPr/>
      </p:nvGrpSpPr>
      <p:grpSpPr>
        <a:xfrm>
          <a:off x="0" y="0"/>
          <a:ext cx="0" cy="0"/>
          <a:chOff x="0" y="0"/>
          <a:chExt cx="0" cy="0"/>
        </a:xfrm>
      </p:grpSpPr>
      <p:sp>
        <p:nvSpPr>
          <p:cNvPr id="7" name="Hộp Văn bản 6">
            <a:extLst>
              <a:ext uri="{FF2B5EF4-FFF2-40B4-BE49-F238E27FC236}">
                <a16:creationId xmlns:a16="http://schemas.microsoft.com/office/drawing/2014/main" id="{830C7CAF-B13E-D922-8D61-786BB517D48D}"/>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02459894-0A21-4A68-CD5C-9A1CDAD2395D}"/>
              </a:ext>
            </a:extLst>
          </p:cNvPr>
          <p:cNvSpPr/>
          <p:nvPr/>
        </p:nvSpPr>
        <p:spPr>
          <a:xfrm>
            <a:off x="408342" y="-2377546"/>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BA69027A-32B8-5141-3BBD-918E5F5789B7}"/>
              </a:ext>
            </a:extLst>
          </p:cNvPr>
          <p:cNvSpPr txBox="1"/>
          <p:nvPr/>
        </p:nvSpPr>
        <p:spPr>
          <a:xfrm>
            <a:off x="1278500" y="-2187810"/>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E0D8ABFA-B36E-4963-853A-D139681D5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2187810"/>
            <a:ext cx="796594" cy="796594"/>
          </a:xfrm>
          <a:prstGeom prst="rect">
            <a:avLst/>
          </a:prstGeom>
        </p:spPr>
      </p:pic>
      <p:sp>
        <p:nvSpPr>
          <p:cNvPr id="27" name="Hình chữ nhật: Góc Tròn 26">
            <a:extLst>
              <a:ext uri="{FF2B5EF4-FFF2-40B4-BE49-F238E27FC236}">
                <a16:creationId xmlns:a16="http://schemas.microsoft.com/office/drawing/2014/main" id="{433C8D39-056A-89E6-0DDC-6C2370F2D40B}"/>
              </a:ext>
            </a:extLst>
          </p:cNvPr>
          <p:cNvSpPr/>
          <p:nvPr/>
        </p:nvSpPr>
        <p:spPr>
          <a:xfrm>
            <a:off x="-187121" y="-215150"/>
            <a:ext cx="12656212" cy="734331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2" name="Hộp Văn bản 31">
            <a:extLst>
              <a:ext uri="{FF2B5EF4-FFF2-40B4-BE49-F238E27FC236}">
                <a16:creationId xmlns:a16="http://schemas.microsoft.com/office/drawing/2014/main" id="{736CD471-75A1-C949-D3EA-BE05FA536D2C}"/>
              </a:ext>
            </a:extLst>
          </p:cNvPr>
          <p:cNvSpPr txBox="1"/>
          <p:nvPr/>
        </p:nvSpPr>
        <p:spPr>
          <a:xfrm>
            <a:off x="0" y="1594684"/>
            <a:ext cx="3318482" cy="579646"/>
          </a:xfrm>
          <a:prstGeom prst="rect">
            <a:avLst/>
          </a:prstGeom>
          <a:noFill/>
        </p:spPr>
        <p:txBody>
          <a:bodyPr wrap="square" rtlCol="0">
            <a:spAutoFit/>
          </a:bodyPr>
          <a:lstStyle/>
          <a:p>
            <a:pPr algn="r">
              <a:lnSpc>
                <a:spcPts val="3779"/>
              </a:lnSpc>
            </a:pPr>
            <a:r>
              <a:rPr lang="en-US" sz="3400" b="1" dirty="0">
                <a:solidFill>
                  <a:schemeClr val="bg1"/>
                </a:solidFill>
                <a:latin typeface="Arial Bold"/>
                <a:ea typeface="Arial Bold"/>
                <a:cs typeface="Arial Bold"/>
                <a:sym typeface="Arial Bold"/>
              </a:rPr>
              <a:t>Project Charter</a:t>
            </a:r>
          </a:p>
        </p:txBody>
      </p:sp>
      <p:pic>
        <p:nvPicPr>
          <p:cNvPr id="39" name="Hình ảnh 38">
            <a:extLst>
              <a:ext uri="{FF2B5EF4-FFF2-40B4-BE49-F238E27FC236}">
                <a16:creationId xmlns:a16="http://schemas.microsoft.com/office/drawing/2014/main" id="{9A9C2F0E-984A-9B8C-D56B-CC324B4AE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23" y="290945"/>
            <a:ext cx="1184397" cy="1184397"/>
          </a:xfrm>
          <a:prstGeom prst="rect">
            <a:avLst/>
          </a:prstGeom>
        </p:spPr>
      </p:pic>
      <p:sp>
        <p:nvSpPr>
          <p:cNvPr id="29" name="Hình chữ nhật: Góc Tròn 28">
            <a:extLst>
              <a:ext uri="{FF2B5EF4-FFF2-40B4-BE49-F238E27FC236}">
                <a16:creationId xmlns:a16="http://schemas.microsoft.com/office/drawing/2014/main" id="{FACA6C6F-62C6-7384-369F-6D6B35EE603C}"/>
              </a:ext>
            </a:extLst>
          </p:cNvPr>
          <p:cNvSpPr/>
          <p:nvPr/>
        </p:nvSpPr>
        <p:spPr>
          <a:xfrm>
            <a:off x="13430794"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DDF5DFAE-8865-F0C0-C640-8F5D14634D97}"/>
              </a:ext>
            </a:extLst>
          </p:cNvPr>
          <p:cNvSpPr txBox="1"/>
          <p:nvPr/>
        </p:nvSpPr>
        <p:spPr>
          <a:xfrm>
            <a:off x="13620496"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4AF5844-243A-820F-BB80-6638B3E28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3646" y="4025647"/>
            <a:ext cx="1091305" cy="1091305"/>
          </a:xfrm>
          <a:prstGeom prst="rect">
            <a:avLst/>
          </a:prstGeom>
        </p:spPr>
      </p:pic>
      <p:sp>
        <p:nvSpPr>
          <p:cNvPr id="30" name="Hình chữ nhật: Góc Tròn 29">
            <a:extLst>
              <a:ext uri="{FF2B5EF4-FFF2-40B4-BE49-F238E27FC236}">
                <a16:creationId xmlns:a16="http://schemas.microsoft.com/office/drawing/2014/main" id="{6C1D8CA4-777C-ECD0-55AD-A1E3891BC226}"/>
              </a:ext>
            </a:extLst>
          </p:cNvPr>
          <p:cNvSpPr/>
          <p:nvPr/>
        </p:nvSpPr>
        <p:spPr>
          <a:xfrm>
            <a:off x="16531566"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46536B63-8F15-84A8-6C86-ADA4825B6E00}"/>
              </a:ext>
            </a:extLst>
          </p:cNvPr>
          <p:cNvSpPr txBox="1"/>
          <p:nvPr/>
        </p:nvSpPr>
        <p:spPr>
          <a:xfrm>
            <a:off x="16781456"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C8B0B53D-F6D9-7E40-E3AD-DBC2C3B308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124" y="4077325"/>
            <a:ext cx="1051027" cy="1051027"/>
          </a:xfrm>
          <a:prstGeom prst="rect">
            <a:avLst/>
          </a:prstGeom>
        </p:spPr>
      </p:pic>
      <p:sp>
        <p:nvSpPr>
          <p:cNvPr id="31" name="Hình chữ nhật: Góc Tròn 30">
            <a:extLst>
              <a:ext uri="{FF2B5EF4-FFF2-40B4-BE49-F238E27FC236}">
                <a16:creationId xmlns:a16="http://schemas.microsoft.com/office/drawing/2014/main" id="{85E9704D-43CE-5B90-271B-4A7E49F8CEB0}"/>
              </a:ext>
            </a:extLst>
          </p:cNvPr>
          <p:cNvSpPr/>
          <p:nvPr/>
        </p:nvSpPr>
        <p:spPr>
          <a:xfrm>
            <a:off x="19549681"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B849A13E-2ECA-1A9F-8ECA-26ED08248631}"/>
              </a:ext>
            </a:extLst>
          </p:cNvPr>
          <p:cNvSpPr txBox="1"/>
          <p:nvPr/>
        </p:nvSpPr>
        <p:spPr>
          <a:xfrm>
            <a:off x="19715931"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2C3B54B2-D6D1-75F7-741F-2C42353E43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86254" y="4129904"/>
            <a:ext cx="1091782" cy="1091782"/>
          </a:xfrm>
          <a:prstGeom prst="rect">
            <a:avLst/>
          </a:prstGeom>
        </p:spPr>
      </p:pic>
      <p:sp>
        <p:nvSpPr>
          <p:cNvPr id="26" name="Rectangle: Rounded Corners 1">
            <a:extLst>
              <a:ext uri="{FF2B5EF4-FFF2-40B4-BE49-F238E27FC236}">
                <a16:creationId xmlns:a16="http://schemas.microsoft.com/office/drawing/2014/main" id="{C1B812AD-C6AF-95E7-5CEF-BCC972182B68}"/>
              </a:ext>
            </a:extLst>
          </p:cNvPr>
          <p:cNvSpPr/>
          <p:nvPr/>
        </p:nvSpPr>
        <p:spPr>
          <a:xfrm>
            <a:off x="3454582" y="1190133"/>
            <a:ext cx="8226777" cy="6657502"/>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a:solidFill>
                  <a:schemeClr val="tx1"/>
                </a:solidFill>
                <a:latin typeface="Arial" panose="020B0604020202020204" pitchFamily="34" charset="0"/>
                <a:cs typeface="Arial" panose="020B0604020202020204" pitchFamily="34" charset="0"/>
              </a:rPr>
              <a:t>Các </a:t>
            </a:r>
            <a:r>
              <a:rPr lang="en-US" sz="2000" b="1" dirty="0" err="1">
                <a:solidFill>
                  <a:schemeClr val="tx1"/>
                </a:solidFill>
                <a:latin typeface="Arial" panose="020B0604020202020204" pitchFamily="34" charset="0"/>
                <a:cs typeface="Arial" panose="020B0604020202020204" pitchFamily="34" charset="0"/>
              </a:rPr>
              <a:t>sản</a:t>
            </a:r>
            <a:r>
              <a:rPr lang="en-US" sz="2000" b="1" dirty="0">
                <a:solidFill>
                  <a:schemeClr val="tx1"/>
                </a:solidFill>
                <a:latin typeface="Arial" panose="020B0604020202020204" pitchFamily="34" charset="0"/>
                <a:cs typeface="Arial" panose="020B0604020202020204" pitchFamily="34" charset="0"/>
              </a:rPr>
              <a:t> </a:t>
            </a:r>
            <a:r>
              <a:rPr lang="en-US" sz="2000" b="1" dirty="0" err="1">
                <a:solidFill>
                  <a:schemeClr val="tx1"/>
                </a:solidFill>
                <a:latin typeface="Arial" panose="020B0604020202020204" pitchFamily="34" charset="0"/>
                <a:cs typeface="Arial" panose="020B0604020202020204" pitchFamily="34" charset="0"/>
              </a:rPr>
              <a:t>phẩm</a:t>
            </a:r>
            <a:r>
              <a:rPr lang="en-US" sz="2000" b="1" dirty="0">
                <a:solidFill>
                  <a:schemeClr val="tx1"/>
                </a:solidFill>
                <a:latin typeface="Arial" panose="020B0604020202020204" pitchFamily="34" charset="0"/>
                <a:cs typeface="Arial" panose="020B0604020202020204" pitchFamily="34" charset="0"/>
              </a:rPr>
              <a:t> </a:t>
            </a:r>
            <a:r>
              <a:rPr lang="en-US" sz="2000" b="1" dirty="0" err="1">
                <a:solidFill>
                  <a:schemeClr val="tx1"/>
                </a:solidFill>
                <a:latin typeface="Arial" panose="020B0604020202020204" pitchFamily="34" charset="0"/>
                <a:cs typeface="Arial" panose="020B0604020202020204" pitchFamily="34" charset="0"/>
              </a:rPr>
              <a:t>bàn</a:t>
            </a:r>
            <a:r>
              <a:rPr lang="en-US" sz="2000" b="1" dirty="0">
                <a:solidFill>
                  <a:schemeClr val="tx1"/>
                </a:solidFill>
                <a:latin typeface="Arial" panose="020B0604020202020204" pitchFamily="34" charset="0"/>
                <a:cs typeface="Arial" panose="020B0604020202020204" pitchFamily="34" charset="0"/>
              </a:rPr>
              <a:t> </a:t>
            </a:r>
            <a:r>
              <a:rPr lang="en-US" sz="2000" b="1" dirty="0" err="1">
                <a:solidFill>
                  <a:schemeClr val="tx1"/>
                </a:solidFill>
                <a:latin typeface="Arial" panose="020B0604020202020204" pitchFamily="34" charset="0"/>
                <a:cs typeface="Arial" panose="020B0604020202020204" pitchFamily="34" charset="0"/>
              </a:rPr>
              <a:t>giao</a:t>
            </a:r>
            <a:r>
              <a:rPr lang="en-US" sz="2000" b="1" dirty="0">
                <a:solidFill>
                  <a:schemeClr val="tx1"/>
                </a:solidFill>
                <a:latin typeface="Arial" panose="020B0604020202020204" pitchFamily="34" charset="0"/>
                <a:cs typeface="Arial" panose="020B0604020202020204" pitchFamily="34" charset="0"/>
              </a:rPr>
              <a:t> (Deliverables)</a:t>
            </a:r>
            <a:endParaRPr lang="en-US" sz="2000" dirty="0">
              <a:solidFill>
                <a:schemeClr val="tx1"/>
              </a:solidFill>
              <a:latin typeface="Arial" panose="020B0604020202020204" pitchFamily="34" charset="0"/>
              <a:cs typeface="Arial" panose="020B0604020202020204" pitchFamily="34" charset="0"/>
            </a:endParaRPr>
          </a:p>
          <a:p>
            <a:r>
              <a:rPr lang="en-US" sz="2000" dirty="0" err="1">
                <a:solidFill>
                  <a:schemeClr val="tx1"/>
                </a:solidFill>
                <a:latin typeface="Arial" panose="020B0604020202020204" pitchFamily="34" charset="0"/>
                <a:cs typeface="Arial" panose="020B0604020202020204" pitchFamily="34" charset="0"/>
              </a:rPr>
              <a:t>Dự</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án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Hệ</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thống</a:t>
            </a:r>
            <a:r>
              <a:rPr lang="en-US" sz="2000" dirty="0">
                <a:solidFill>
                  <a:schemeClr val="tx1"/>
                </a:solidFill>
                <a:latin typeface="Arial" panose="020B0604020202020204" pitchFamily="34" charset="0"/>
                <a:cs typeface="Arial" panose="020B0604020202020204" pitchFamily="34" charset="0"/>
              </a:rPr>
              <a:t> Quản </a:t>
            </a:r>
            <a:r>
              <a:rPr lang="en-US" sz="2000" dirty="0" err="1">
                <a:solidFill>
                  <a:schemeClr val="tx1"/>
                </a:solidFill>
                <a:latin typeface="Arial" panose="020B0604020202020204" pitchFamily="34" charset="0"/>
                <a:cs typeface="Arial" panose="020B0604020202020204" pitchFamily="34" charset="0"/>
              </a:rPr>
              <a:t>lý</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Đồ</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Án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Tốt</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Nghiệp</a:t>
            </a:r>
            <a:r>
              <a:rPr lang="en-US" sz="2000" dirty="0">
                <a:solidFill>
                  <a:schemeClr val="tx1"/>
                </a:solidFill>
                <a:latin typeface="Arial" panose="020B0604020202020204" pitchFamily="34" charset="0"/>
                <a:cs typeface="Arial" panose="020B0604020202020204" pitchFamily="34" charset="0"/>
              </a:rPr>
              <a:t> Online” </a:t>
            </a:r>
            <a:r>
              <a:rPr lang="en-US" sz="2000" dirty="0" err="1">
                <a:solidFill>
                  <a:schemeClr val="tx1"/>
                </a:solidFill>
                <a:latin typeface="Arial" panose="020B0604020202020204" pitchFamily="34" charset="0"/>
                <a:cs typeface="Arial" panose="020B0604020202020204" pitchFamily="34" charset="0"/>
              </a:rPr>
              <a:t>sẽ</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bàn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giao</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các</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sản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phẩm</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cụ</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thể</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theo</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từng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giai</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đoạn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phát</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triển</a:t>
            </a:r>
            <a:r>
              <a:rPr lang="en-US" sz="2000" dirty="0">
                <a:solidFill>
                  <a:schemeClr val="tx1"/>
                </a:solidFill>
                <a:latin typeface="Arial" panose="020B0604020202020204" pitchFamily="34" charset="0"/>
                <a:cs typeface="Arial" panose="020B0604020202020204" pitchFamily="34" charset="0"/>
              </a:rPr>
              <a:t>. Các </a:t>
            </a:r>
            <a:r>
              <a:rPr lang="en-US" sz="2000" dirty="0" err="1">
                <a:solidFill>
                  <a:schemeClr val="tx1"/>
                </a:solidFill>
                <a:latin typeface="Arial" panose="020B0604020202020204" pitchFamily="34" charset="0"/>
                <a:cs typeface="Arial" panose="020B0604020202020204" pitchFamily="34" charset="0"/>
              </a:rPr>
              <a:t>sản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phẩm</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này</a:t>
            </a:r>
            <a:r>
              <a:rPr lang="en-US" sz="2000" dirty="0">
                <a:solidFill>
                  <a:schemeClr val="tx1"/>
                </a:solidFill>
                <a:latin typeface="Arial" panose="020B0604020202020204" pitchFamily="34" charset="0"/>
                <a:cs typeface="Arial" panose="020B0604020202020204" pitchFamily="34" charset="0"/>
              </a:rPr>
              <a:t> bao </a:t>
            </a:r>
            <a:r>
              <a:rPr lang="en-US" sz="2000" dirty="0" err="1">
                <a:solidFill>
                  <a:schemeClr val="tx1"/>
                </a:solidFill>
                <a:latin typeface="Arial" panose="020B0604020202020204" pitchFamily="34" charset="0"/>
                <a:cs typeface="Arial" panose="020B0604020202020204" pitchFamily="34" charset="0"/>
              </a:rPr>
              <a:t>gồm</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cả</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tài</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liệu</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mã</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nguồn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và</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hệ</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thống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phần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mềm</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có</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thể</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sử</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dụng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được</a:t>
            </a:r>
            <a:r>
              <a:rPr lang="en-US" sz="2000" dirty="0">
                <a:solidFill>
                  <a:schemeClr val="tx1"/>
                </a:solidFill>
                <a:latin typeface="Arial" panose="020B0604020202020204" pitchFamily="34" charset="0"/>
                <a:cs typeface="Arial" panose="020B0604020202020204" pitchFamily="34" charset="0"/>
              </a:rPr>
              <a:t>.</a:t>
            </a:r>
          </a:p>
          <a:p>
            <a:endParaRPr lang="en-US" sz="2000" dirty="0">
              <a:solidFill>
                <a:srgbClr val="000000"/>
              </a:solidFill>
              <a:latin typeface="Calibri (MS)"/>
              <a:ea typeface="Calibri (MS)"/>
              <a:cs typeface="Calibri (MS)"/>
              <a:sym typeface="Calibri (MS)"/>
            </a:endParaRPr>
          </a:p>
        </p:txBody>
      </p:sp>
      <p:sp>
        <p:nvSpPr>
          <p:cNvPr id="2" name="Hộp Văn bản 1">
            <a:extLst>
              <a:ext uri="{FF2B5EF4-FFF2-40B4-BE49-F238E27FC236}">
                <a16:creationId xmlns:a16="http://schemas.microsoft.com/office/drawing/2014/main" id="{3E59A309-6792-718F-DD74-B05737295A59}"/>
              </a:ext>
            </a:extLst>
          </p:cNvPr>
          <p:cNvSpPr txBox="1"/>
          <p:nvPr/>
        </p:nvSpPr>
        <p:spPr>
          <a:xfrm>
            <a:off x="3454582" y="83128"/>
            <a:ext cx="8444359" cy="923330"/>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Quản </a:t>
            </a:r>
            <a:r>
              <a:rPr lang="en-US" sz="5400" b="1" dirty="0" err="1">
                <a:latin typeface="Arial" panose="020B0604020202020204" pitchFamily="34" charset="0"/>
                <a:cs typeface="Arial" panose="020B0604020202020204" pitchFamily="34" charset="0"/>
              </a:rPr>
              <a:t>lý</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dự</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án</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phần</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mềm</a:t>
            </a:r>
            <a:endParaRPr lang="vi-VN" sz="5400" b="1" dirty="0">
              <a:cs typeface="Arial" panose="020B0604020202020204" pitchFamily="34" charset="0"/>
            </a:endParaRPr>
          </a:p>
        </p:txBody>
      </p:sp>
      <p:sp>
        <p:nvSpPr>
          <p:cNvPr id="5" name="Rectangle 1">
            <a:extLst>
              <a:ext uri="{FF2B5EF4-FFF2-40B4-BE49-F238E27FC236}">
                <a16:creationId xmlns:a16="http://schemas.microsoft.com/office/drawing/2014/main" id="{A9CA6F38-9A19-CBF0-F7C7-4866F09C6E83}"/>
              </a:ext>
            </a:extLst>
          </p:cNvPr>
          <p:cNvSpPr>
            <a:spLocks noChangeArrowheads="1"/>
          </p:cNvSpPr>
          <p:nvPr/>
        </p:nvSpPr>
        <p:spPr bwMode="auto">
          <a:xfrm>
            <a:off x="3376450" y="2924106"/>
            <a:ext cx="15860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Freeform 42">
            <a:extLst>
              <a:ext uri="{FF2B5EF4-FFF2-40B4-BE49-F238E27FC236}">
                <a16:creationId xmlns:a16="http://schemas.microsoft.com/office/drawing/2014/main" id="{727717FC-C7BC-384C-BB44-741510EF0AD6}"/>
              </a:ext>
            </a:extLst>
          </p:cNvPr>
          <p:cNvSpPr/>
          <p:nvPr/>
        </p:nvSpPr>
        <p:spPr>
          <a:xfrm>
            <a:off x="-124299" y="2787115"/>
            <a:ext cx="3567079" cy="2685578"/>
          </a:xfrm>
          <a:custGeom>
            <a:avLst/>
            <a:gdLst/>
            <a:ahLst/>
            <a:cxnLst/>
            <a:rect l="l" t="t" r="r" b="b"/>
            <a:pathLst>
              <a:path w="5419980" h="4214603">
                <a:moveTo>
                  <a:pt x="0" y="0"/>
                </a:moveTo>
                <a:lnTo>
                  <a:pt x="5419979" y="0"/>
                </a:lnTo>
                <a:lnTo>
                  <a:pt x="5419979" y="4214603"/>
                </a:lnTo>
                <a:lnTo>
                  <a:pt x="0" y="42146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aphicFrame>
        <p:nvGraphicFramePr>
          <p:cNvPr id="14" name="Table 13">
            <a:extLst>
              <a:ext uri="{FF2B5EF4-FFF2-40B4-BE49-F238E27FC236}">
                <a16:creationId xmlns:a16="http://schemas.microsoft.com/office/drawing/2014/main" id="{418B51E4-BD30-34E1-B4E4-883C9D0B148B}"/>
              </a:ext>
            </a:extLst>
          </p:cNvPr>
          <p:cNvGraphicFramePr>
            <a:graphicFrameLocks noGrp="1"/>
          </p:cNvGraphicFramePr>
          <p:nvPr>
            <p:extLst>
              <p:ext uri="{D42A27DB-BD31-4B8C-83A1-F6EECF244321}">
                <p14:modId xmlns:p14="http://schemas.microsoft.com/office/powerpoint/2010/main" val="2631252549"/>
              </p:ext>
            </p:extLst>
          </p:nvPr>
        </p:nvGraphicFramePr>
        <p:xfrm>
          <a:off x="3505602" y="2924105"/>
          <a:ext cx="8175756" cy="3964253"/>
        </p:xfrm>
        <a:graphic>
          <a:graphicData uri="http://schemas.openxmlformats.org/drawingml/2006/table">
            <a:tbl>
              <a:tblPr/>
              <a:tblGrid>
                <a:gridCol w="2725252">
                  <a:extLst>
                    <a:ext uri="{9D8B030D-6E8A-4147-A177-3AD203B41FA5}">
                      <a16:colId xmlns:a16="http://schemas.microsoft.com/office/drawing/2014/main" val="2973982293"/>
                    </a:ext>
                  </a:extLst>
                </a:gridCol>
                <a:gridCol w="2725252">
                  <a:extLst>
                    <a:ext uri="{9D8B030D-6E8A-4147-A177-3AD203B41FA5}">
                      <a16:colId xmlns:a16="http://schemas.microsoft.com/office/drawing/2014/main" val="1971763623"/>
                    </a:ext>
                  </a:extLst>
                </a:gridCol>
                <a:gridCol w="2725252">
                  <a:extLst>
                    <a:ext uri="{9D8B030D-6E8A-4147-A177-3AD203B41FA5}">
                      <a16:colId xmlns:a16="http://schemas.microsoft.com/office/drawing/2014/main" val="3376259608"/>
                    </a:ext>
                  </a:extLst>
                </a:gridCol>
              </a:tblGrid>
              <a:tr h="229510">
                <a:tc>
                  <a:txBody>
                    <a:bodyPr/>
                    <a:lstStyle/>
                    <a:p>
                      <a:r>
                        <a:rPr lang="en-US" sz="1100" b="1">
                          <a:effectLst/>
                        </a:rPr>
                        <a:t>STT</a:t>
                      </a:r>
                    </a:p>
                  </a:txBody>
                  <a:tcPr marL="56984" marR="56984" marT="28492" marB="28492"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b="1">
                          <a:effectLst/>
                        </a:rPr>
                        <a:t>Tên sản phẩm</a:t>
                      </a:r>
                    </a:p>
                  </a:txBody>
                  <a:tcPr marL="56984" marR="56984" marT="28492" marB="28492"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b="1">
                          <a:effectLst/>
                        </a:rPr>
                        <a:t>Mô tả nội dung</a:t>
                      </a:r>
                    </a:p>
                  </a:txBody>
                  <a:tcPr marL="56984" marR="56984" marT="28492" marB="28492"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94125586"/>
                  </a:ext>
                </a:extLst>
              </a:tr>
              <a:tr h="523317">
                <a:tc>
                  <a:txBody>
                    <a:bodyPr/>
                    <a:lstStyle/>
                    <a:p>
                      <a:r>
                        <a:rPr lang="en-US" sz="1100">
                          <a:effectLst/>
                        </a:rPr>
                        <a:t>1</a:t>
                      </a:r>
                    </a:p>
                  </a:txBody>
                  <a:tcPr marL="56984" marR="56984" marT="28492" marB="28492"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b="1">
                          <a:effectLst/>
                        </a:rPr>
                        <a:t>Tài liệu yêu cầu của dự án</a:t>
                      </a:r>
                    </a:p>
                  </a:txBody>
                  <a:tcPr marL="56984" marR="56984" marT="28492" marB="28492"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a:effectLst/>
                        </a:rPr>
                        <a:t>Mô tả đầy đủ các chức năng, yêu cầu phi chức năng và ràng buộc hệ thống</a:t>
                      </a:r>
                    </a:p>
                  </a:txBody>
                  <a:tcPr marL="56984" marR="56984" marT="28492" marB="28492"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08224590"/>
                  </a:ext>
                </a:extLst>
              </a:tr>
              <a:tr h="366631">
                <a:tc>
                  <a:txBody>
                    <a:bodyPr/>
                    <a:lstStyle/>
                    <a:p>
                      <a:r>
                        <a:rPr lang="en-US" sz="1100">
                          <a:effectLst/>
                        </a:rPr>
                        <a:t>2</a:t>
                      </a:r>
                    </a:p>
                  </a:txBody>
                  <a:tcPr marL="56984" marR="56984" marT="28492" marB="28492"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b="1">
                          <a:effectLst/>
                        </a:rPr>
                        <a:t>Thiết kế giao diện</a:t>
                      </a:r>
                    </a:p>
                  </a:txBody>
                  <a:tcPr marL="56984" marR="56984" marT="28492" marB="28492"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vi-VN" sz="1100">
                          <a:effectLst/>
                        </a:rPr>
                        <a:t>Các bản vẽ giao diện màn hình người dùng</a:t>
                      </a:r>
                    </a:p>
                  </a:txBody>
                  <a:tcPr marL="56984" marR="56984" marT="28492" marB="28492"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23449995"/>
                  </a:ext>
                </a:extLst>
              </a:tr>
              <a:tr h="366631">
                <a:tc>
                  <a:txBody>
                    <a:bodyPr/>
                    <a:lstStyle/>
                    <a:p>
                      <a:r>
                        <a:rPr lang="en-US" sz="1100">
                          <a:effectLst/>
                        </a:rPr>
                        <a:t>3</a:t>
                      </a:r>
                    </a:p>
                  </a:txBody>
                  <a:tcPr marL="56984" marR="56984" marT="28492" marB="28492"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b="1">
                          <a:effectLst/>
                        </a:rPr>
                        <a:t>Thiết kế hệ thống</a:t>
                      </a:r>
                    </a:p>
                  </a:txBody>
                  <a:tcPr marL="56984" marR="56984" marT="28492" marB="28492"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vi-VN" sz="1100">
                          <a:effectLst/>
                        </a:rPr>
                        <a:t>Sơ đồ kiến trúc, mô hình cơ sở dữ liệu, luồng xử lý chính</a:t>
                      </a:r>
                    </a:p>
                  </a:txBody>
                  <a:tcPr marL="56984" marR="56984" marT="28492" marB="28492"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11343941"/>
                  </a:ext>
                </a:extLst>
              </a:tr>
              <a:tr h="523317">
                <a:tc>
                  <a:txBody>
                    <a:bodyPr/>
                    <a:lstStyle/>
                    <a:p>
                      <a:r>
                        <a:rPr lang="en-US" sz="1100">
                          <a:effectLst/>
                        </a:rPr>
                        <a:t>4</a:t>
                      </a:r>
                    </a:p>
                  </a:txBody>
                  <a:tcPr marL="56984" marR="56984" marT="28492" marB="28492"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b="1">
                          <a:effectLst/>
                        </a:rPr>
                        <a:t>Mã nguồn của hệ thống</a:t>
                      </a:r>
                    </a:p>
                  </a:txBody>
                  <a:tcPr marL="56984" marR="56984" marT="28492" marB="28492"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vi-VN" sz="1100">
                          <a:effectLst/>
                        </a:rPr>
                        <a:t>Toàn bộ source code phần mềm (frontend + backend), có thể build và chạy được</a:t>
                      </a:r>
                    </a:p>
                  </a:txBody>
                  <a:tcPr marL="56984" marR="56984" marT="28492" marB="28492"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73447948"/>
                  </a:ext>
                </a:extLst>
              </a:tr>
              <a:tr h="366631">
                <a:tc>
                  <a:txBody>
                    <a:bodyPr/>
                    <a:lstStyle/>
                    <a:p>
                      <a:r>
                        <a:rPr lang="en-US" sz="1100">
                          <a:effectLst/>
                        </a:rPr>
                        <a:t>5</a:t>
                      </a:r>
                    </a:p>
                  </a:txBody>
                  <a:tcPr marL="56984" marR="56984" marT="28492" marB="28492"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vi-VN" sz="1100" b="1">
                          <a:effectLst/>
                        </a:rPr>
                        <a:t>Cơ sở dữ liệu</a:t>
                      </a:r>
                    </a:p>
                  </a:txBody>
                  <a:tcPr marL="56984" marR="56984" marT="28492" marB="28492"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a:effectLst/>
                        </a:rPr>
                        <a:t>Cấu trúc bảng, script tạo database, dữ liệu mẫu để kiểm thử</a:t>
                      </a:r>
                    </a:p>
                  </a:txBody>
                  <a:tcPr marL="56984" marR="56984" marT="28492" marB="28492"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12430571"/>
                  </a:ext>
                </a:extLst>
              </a:tr>
              <a:tr h="523317">
                <a:tc>
                  <a:txBody>
                    <a:bodyPr/>
                    <a:lstStyle/>
                    <a:p>
                      <a:r>
                        <a:rPr lang="en-US" sz="1100">
                          <a:effectLst/>
                        </a:rPr>
                        <a:t>6</a:t>
                      </a:r>
                    </a:p>
                  </a:txBody>
                  <a:tcPr marL="56984" marR="56984" marT="28492" marB="28492"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vi-VN" sz="1100" b="1">
                          <a:effectLst/>
                        </a:rPr>
                        <a:t>Hướng dẫn sử dụng</a:t>
                      </a:r>
                    </a:p>
                  </a:txBody>
                  <a:tcPr marL="56984" marR="56984" marT="28492" marB="28492"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a:effectLst/>
                        </a:rPr>
                        <a:t>Tài liệu PDF mô tả cách dùng phần mềm cho từng vai trò: sinh viên, giảng viên, giáo vụ khoa</a:t>
                      </a:r>
                    </a:p>
                  </a:txBody>
                  <a:tcPr marL="56984" marR="56984" marT="28492" marB="28492"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0396423"/>
                  </a:ext>
                </a:extLst>
              </a:tr>
              <a:tr h="428096">
                <a:tc>
                  <a:txBody>
                    <a:bodyPr/>
                    <a:lstStyle/>
                    <a:p>
                      <a:r>
                        <a:rPr lang="en-US" sz="1100">
                          <a:effectLst/>
                        </a:rPr>
                        <a:t>7</a:t>
                      </a:r>
                    </a:p>
                  </a:txBody>
                  <a:tcPr marL="56984" marR="56984" marT="28492" marB="28492"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b="1">
                          <a:effectLst/>
                        </a:rPr>
                        <a:t>Tài liệu kiểm thử</a:t>
                      </a:r>
                    </a:p>
                  </a:txBody>
                  <a:tcPr marL="56984" marR="56984" marT="28492" marB="28492"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a:effectLst/>
                        </a:rPr>
                        <a:t>Kịch bản kiểm thử (test cases), kết quả test, danh sách lỗi đã khắc phục</a:t>
                      </a:r>
                    </a:p>
                  </a:txBody>
                  <a:tcPr marL="56984" marR="56984" marT="28492" marB="28492"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27352463"/>
                  </a:ext>
                </a:extLst>
              </a:tr>
              <a:tr h="523317">
                <a:tc>
                  <a:txBody>
                    <a:bodyPr/>
                    <a:lstStyle/>
                    <a:p>
                      <a:r>
                        <a:rPr lang="en-US" sz="1100">
                          <a:effectLst/>
                        </a:rPr>
                        <a:t>8</a:t>
                      </a:r>
                    </a:p>
                  </a:txBody>
                  <a:tcPr marL="56984" marR="56984" marT="28492" marB="28492"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b="1">
                          <a:effectLst/>
                        </a:rPr>
                        <a:t>Báo cáo tổng kết dự án</a:t>
                      </a:r>
                    </a:p>
                  </a:txBody>
                  <a:tcPr marL="56984" marR="56984" marT="28492" marB="28492"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100" dirty="0" err="1">
                          <a:effectLst/>
                        </a:rPr>
                        <a:t>Tổng</a:t>
                      </a:r>
                      <a:r>
                        <a:rPr lang="en-US" sz="1100" dirty="0">
                          <a:effectLst/>
                        </a:rPr>
                        <a:t> </a:t>
                      </a:r>
                      <a:r>
                        <a:rPr lang="en-US" sz="1100" dirty="0" err="1">
                          <a:effectLst/>
                        </a:rPr>
                        <a:t>hợp</a:t>
                      </a:r>
                      <a:r>
                        <a:rPr lang="en-US" sz="1100" dirty="0">
                          <a:effectLst/>
                        </a:rPr>
                        <a:t> </a:t>
                      </a:r>
                      <a:r>
                        <a:rPr lang="en-US" sz="1100" dirty="0" err="1">
                          <a:effectLst/>
                        </a:rPr>
                        <a:t>quá</a:t>
                      </a:r>
                      <a:r>
                        <a:rPr lang="en-US" sz="1100" dirty="0">
                          <a:effectLst/>
                        </a:rPr>
                        <a:t> </a:t>
                      </a:r>
                      <a:r>
                        <a:rPr lang="en-US" sz="1100" dirty="0" err="1">
                          <a:effectLst/>
                        </a:rPr>
                        <a:t>trình</a:t>
                      </a:r>
                      <a:r>
                        <a:rPr lang="en-US" sz="1100" dirty="0">
                          <a:effectLst/>
                        </a:rPr>
                        <a:t> </a:t>
                      </a:r>
                      <a:r>
                        <a:rPr lang="en-US" sz="1100" dirty="0" err="1">
                          <a:effectLst/>
                        </a:rPr>
                        <a:t>thực</a:t>
                      </a:r>
                      <a:r>
                        <a:rPr lang="en-US" sz="1100" dirty="0">
                          <a:effectLst/>
                        </a:rPr>
                        <a:t> </a:t>
                      </a:r>
                      <a:r>
                        <a:rPr lang="en-US" sz="1100" dirty="0" err="1">
                          <a:effectLst/>
                        </a:rPr>
                        <a:t>hiện</a:t>
                      </a:r>
                      <a:r>
                        <a:rPr lang="en-US" sz="1100" dirty="0">
                          <a:effectLst/>
                        </a:rPr>
                        <a:t>, </a:t>
                      </a:r>
                      <a:r>
                        <a:rPr lang="en-US" sz="1100" dirty="0" err="1">
                          <a:effectLst/>
                        </a:rPr>
                        <a:t>đánh</a:t>
                      </a:r>
                      <a:r>
                        <a:rPr lang="en-US" sz="1100" dirty="0">
                          <a:effectLst/>
                        </a:rPr>
                        <a:t> </a:t>
                      </a:r>
                      <a:r>
                        <a:rPr lang="en-US" sz="1100" dirty="0" err="1">
                          <a:effectLst/>
                        </a:rPr>
                        <a:t>giá</a:t>
                      </a:r>
                      <a:r>
                        <a:rPr lang="en-US" sz="1100" dirty="0">
                          <a:effectLst/>
                        </a:rPr>
                        <a:t> </a:t>
                      </a:r>
                      <a:r>
                        <a:rPr lang="en-US" sz="1100" dirty="0" err="1">
                          <a:effectLst/>
                        </a:rPr>
                        <a:t>hiệu</a:t>
                      </a:r>
                      <a:r>
                        <a:rPr lang="en-US" sz="1100" dirty="0">
                          <a:effectLst/>
                        </a:rPr>
                        <a:t> </a:t>
                      </a:r>
                      <a:r>
                        <a:rPr lang="en-US" sz="1100" dirty="0" err="1">
                          <a:effectLst/>
                        </a:rPr>
                        <a:t>quả</a:t>
                      </a:r>
                      <a:r>
                        <a:rPr lang="en-US" sz="1100" dirty="0">
                          <a:effectLst/>
                        </a:rPr>
                        <a:t>, </a:t>
                      </a:r>
                      <a:r>
                        <a:rPr lang="en-US" sz="1100" dirty="0" err="1">
                          <a:effectLst/>
                        </a:rPr>
                        <a:t>rút</a:t>
                      </a:r>
                      <a:r>
                        <a:rPr lang="en-US" sz="1100" dirty="0">
                          <a:effectLst/>
                        </a:rPr>
                        <a:t> </a:t>
                      </a:r>
                      <a:r>
                        <a:rPr lang="en-US" sz="1100" dirty="0" err="1">
                          <a:effectLst/>
                        </a:rPr>
                        <a:t>kinh</a:t>
                      </a:r>
                      <a:r>
                        <a:rPr lang="en-US" sz="1100" dirty="0">
                          <a:effectLst/>
                        </a:rPr>
                        <a:t> </a:t>
                      </a:r>
                      <a:r>
                        <a:rPr lang="en-US" sz="1100" dirty="0" err="1">
                          <a:effectLst/>
                        </a:rPr>
                        <a:t>nghiệm</a:t>
                      </a:r>
                      <a:r>
                        <a:rPr lang="en-US" sz="1100" dirty="0">
                          <a:effectLst/>
                        </a:rPr>
                        <a:t>, </a:t>
                      </a:r>
                      <a:r>
                        <a:rPr lang="en-US" sz="1100" dirty="0" err="1">
                          <a:effectLst/>
                        </a:rPr>
                        <a:t>đề</a:t>
                      </a:r>
                      <a:r>
                        <a:rPr lang="en-US" sz="1100" dirty="0">
                          <a:effectLst/>
                        </a:rPr>
                        <a:t> </a:t>
                      </a:r>
                      <a:r>
                        <a:rPr lang="en-US" sz="1100" dirty="0" err="1">
                          <a:effectLst/>
                        </a:rPr>
                        <a:t>xuất</a:t>
                      </a:r>
                      <a:r>
                        <a:rPr lang="en-US" sz="1100" dirty="0">
                          <a:effectLst/>
                        </a:rPr>
                        <a:t> </a:t>
                      </a:r>
                      <a:r>
                        <a:rPr lang="en-US" sz="1100" dirty="0" err="1">
                          <a:effectLst/>
                        </a:rPr>
                        <a:t>cải</a:t>
                      </a:r>
                      <a:r>
                        <a:rPr lang="en-US" sz="1100" dirty="0">
                          <a:effectLst/>
                        </a:rPr>
                        <a:t> </a:t>
                      </a:r>
                      <a:r>
                        <a:rPr lang="en-US" sz="1100" dirty="0" err="1">
                          <a:effectLst/>
                        </a:rPr>
                        <a:t>tiến</a:t>
                      </a:r>
                      <a:endParaRPr lang="en-US" sz="1100" dirty="0">
                        <a:effectLst/>
                      </a:endParaRPr>
                    </a:p>
                  </a:txBody>
                  <a:tcPr marL="56984" marR="56984" marT="28492" marB="28492"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42055989"/>
                  </a:ext>
                </a:extLst>
              </a:tr>
            </a:tbl>
          </a:graphicData>
        </a:graphic>
      </p:graphicFrame>
      <p:sp>
        <p:nvSpPr>
          <p:cNvPr id="15" name="Rectangle 1">
            <a:extLst>
              <a:ext uri="{FF2B5EF4-FFF2-40B4-BE49-F238E27FC236}">
                <a16:creationId xmlns:a16="http://schemas.microsoft.com/office/drawing/2014/main" id="{DC8796B6-146D-8EAD-09EA-2B9EA26A0A61}"/>
              </a:ext>
            </a:extLst>
          </p:cNvPr>
          <p:cNvSpPr>
            <a:spLocks noChangeArrowheads="1"/>
          </p:cNvSpPr>
          <p:nvPr/>
        </p:nvSpPr>
        <p:spPr bwMode="auto">
          <a:xfrm>
            <a:off x="3416563" y="2924105"/>
            <a:ext cx="1521089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213895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AE95C-2FBD-BD24-6B7B-A5EC81E1E9DB}"/>
            </a:ext>
          </a:extLst>
        </p:cNvPr>
        <p:cNvGrpSpPr/>
        <p:nvPr/>
      </p:nvGrpSpPr>
      <p:grpSpPr>
        <a:xfrm>
          <a:off x="0" y="0"/>
          <a:ext cx="0" cy="0"/>
          <a:chOff x="0" y="0"/>
          <a:chExt cx="0" cy="0"/>
        </a:xfrm>
      </p:grpSpPr>
      <p:sp>
        <p:nvSpPr>
          <p:cNvPr id="7" name="Hộp Văn bản 6">
            <a:extLst>
              <a:ext uri="{FF2B5EF4-FFF2-40B4-BE49-F238E27FC236}">
                <a16:creationId xmlns:a16="http://schemas.microsoft.com/office/drawing/2014/main" id="{D3E87E6D-5EF4-D901-906C-4B0AABAF7FF8}"/>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DD969D01-F64F-9532-6789-97BC9C2835DE}"/>
              </a:ext>
            </a:extLst>
          </p:cNvPr>
          <p:cNvSpPr/>
          <p:nvPr/>
        </p:nvSpPr>
        <p:spPr>
          <a:xfrm>
            <a:off x="408342" y="-2377546"/>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AE58018E-19BF-BBAD-A27A-03BC63EE1AE3}"/>
              </a:ext>
            </a:extLst>
          </p:cNvPr>
          <p:cNvSpPr txBox="1"/>
          <p:nvPr/>
        </p:nvSpPr>
        <p:spPr>
          <a:xfrm>
            <a:off x="1278500" y="-2187810"/>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8411F9B8-C422-D2A2-BD24-80FA2F85E7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2187810"/>
            <a:ext cx="796594" cy="796594"/>
          </a:xfrm>
          <a:prstGeom prst="rect">
            <a:avLst/>
          </a:prstGeom>
        </p:spPr>
      </p:pic>
      <p:sp>
        <p:nvSpPr>
          <p:cNvPr id="27" name="Hình chữ nhật: Góc Tròn 26">
            <a:extLst>
              <a:ext uri="{FF2B5EF4-FFF2-40B4-BE49-F238E27FC236}">
                <a16:creationId xmlns:a16="http://schemas.microsoft.com/office/drawing/2014/main" id="{121EB9BF-38BC-7AA1-8B11-EEBF5984932F}"/>
              </a:ext>
            </a:extLst>
          </p:cNvPr>
          <p:cNvSpPr/>
          <p:nvPr/>
        </p:nvSpPr>
        <p:spPr>
          <a:xfrm>
            <a:off x="-187121" y="-215150"/>
            <a:ext cx="12656212" cy="734331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2" name="Hộp Văn bản 31">
            <a:extLst>
              <a:ext uri="{FF2B5EF4-FFF2-40B4-BE49-F238E27FC236}">
                <a16:creationId xmlns:a16="http://schemas.microsoft.com/office/drawing/2014/main" id="{40B591FD-79B7-BB82-6391-91E69CD332EF}"/>
              </a:ext>
            </a:extLst>
          </p:cNvPr>
          <p:cNvSpPr txBox="1"/>
          <p:nvPr/>
        </p:nvSpPr>
        <p:spPr>
          <a:xfrm>
            <a:off x="0" y="1594684"/>
            <a:ext cx="3318482" cy="579646"/>
          </a:xfrm>
          <a:prstGeom prst="rect">
            <a:avLst/>
          </a:prstGeom>
          <a:noFill/>
        </p:spPr>
        <p:txBody>
          <a:bodyPr wrap="square" rtlCol="0">
            <a:spAutoFit/>
          </a:bodyPr>
          <a:lstStyle/>
          <a:p>
            <a:pPr algn="r">
              <a:lnSpc>
                <a:spcPts val="3779"/>
              </a:lnSpc>
            </a:pPr>
            <a:r>
              <a:rPr lang="en-US" sz="3400" b="1" dirty="0">
                <a:solidFill>
                  <a:schemeClr val="bg1"/>
                </a:solidFill>
                <a:latin typeface="Arial Bold"/>
                <a:ea typeface="Arial Bold"/>
                <a:cs typeface="Arial Bold"/>
                <a:sym typeface="Arial Bold"/>
              </a:rPr>
              <a:t>Project Charter</a:t>
            </a:r>
          </a:p>
        </p:txBody>
      </p:sp>
      <p:pic>
        <p:nvPicPr>
          <p:cNvPr id="39" name="Hình ảnh 38">
            <a:extLst>
              <a:ext uri="{FF2B5EF4-FFF2-40B4-BE49-F238E27FC236}">
                <a16:creationId xmlns:a16="http://schemas.microsoft.com/office/drawing/2014/main" id="{D7E7DB87-55C5-CB4A-8904-16E708631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23" y="290945"/>
            <a:ext cx="1184397" cy="1184397"/>
          </a:xfrm>
          <a:prstGeom prst="rect">
            <a:avLst/>
          </a:prstGeom>
        </p:spPr>
      </p:pic>
      <p:sp>
        <p:nvSpPr>
          <p:cNvPr id="29" name="Hình chữ nhật: Góc Tròn 28">
            <a:extLst>
              <a:ext uri="{FF2B5EF4-FFF2-40B4-BE49-F238E27FC236}">
                <a16:creationId xmlns:a16="http://schemas.microsoft.com/office/drawing/2014/main" id="{D0252669-74AB-A86C-79CD-3F3194338022}"/>
              </a:ext>
            </a:extLst>
          </p:cNvPr>
          <p:cNvSpPr/>
          <p:nvPr/>
        </p:nvSpPr>
        <p:spPr>
          <a:xfrm>
            <a:off x="13430794"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05375D76-A21B-F6BA-D516-7D0D05DDE820}"/>
              </a:ext>
            </a:extLst>
          </p:cNvPr>
          <p:cNvSpPr txBox="1"/>
          <p:nvPr/>
        </p:nvSpPr>
        <p:spPr>
          <a:xfrm>
            <a:off x="13620496"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B7C86C3F-78A6-B7A2-B4C1-C34C07C4CF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3646" y="4025647"/>
            <a:ext cx="1091305" cy="1091305"/>
          </a:xfrm>
          <a:prstGeom prst="rect">
            <a:avLst/>
          </a:prstGeom>
        </p:spPr>
      </p:pic>
      <p:sp>
        <p:nvSpPr>
          <p:cNvPr id="30" name="Hình chữ nhật: Góc Tròn 29">
            <a:extLst>
              <a:ext uri="{FF2B5EF4-FFF2-40B4-BE49-F238E27FC236}">
                <a16:creationId xmlns:a16="http://schemas.microsoft.com/office/drawing/2014/main" id="{25791D75-B8E5-85F1-4268-4906243D902D}"/>
              </a:ext>
            </a:extLst>
          </p:cNvPr>
          <p:cNvSpPr/>
          <p:nvPr/>
        </p:nvSpPr>
        <p:spPr>
          <a:xfrm>
            <a:off x="16531566"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C53AB0FD-9E0C-EEF6-56C5-FD40B8498E95}"/>
              </a:ext>
            </a:extLst>
          </p:cNvPr>
          <p:cNvSpPr txBox="1"/>
          <p:nvPr/>
        </p:nvSpPr>
        <p:spPr>
          <a:xfrm>
            <a:off x="16781456"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A8871514-38AE-5C75-9349-C28419F06F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124" y="4077325"/>
            <a:ext cx="1051027" cy="1051027"/>
          </a:xfrm>
          <a:prstGeom prst="rect">
            <a:avLst/>
          </a:prstGeom>
        </p:spPr>
      </p:pic>
      <p:sp>
        <p:nvSpPr>
          <p:cNvPr id="31" name="Hình chữ nhật: Góc Tròn 30">
            <a:extLst>
              <a:ext uri="{FF2B5EF4-FFF2-40B4-BE49-F238E27FC236}">
                <a16:creationId xmlns:a16="http://schemas.microsoft.com/office/drawing/2014/main" id="{0FC5F0C7-C033-FF5C-D851-4EC0C4DD54F6}"/>
              </a:ext>
            </a:extLst>
          </p:cNvPr>
          <p:cNvSpPr/>
          <p:nvPr/>
        </p:nvSpPr>
        <p:spPr>
          <a:xfrm>
            <a:off x="19549681"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5BA77AFE-97E6-7244-461A-2E1628B2727A}"/>
              </a:ext>
            </a:extLst>
          </p:cNvPr>
          <p:cNvSpPr txBox="1"/>
          <p:nvPr/>
        </p:nvSpPr>
        <p:spPr>
          <a:xfrm>
            <a:off x="19715931"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FF05CC94-A222-99FD-580E-3849B8DAD0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86254" y="4129904"/>
            <a:ext cx="1091782" cy="1091782"/>
          </a:xfrm>
          <a:prstGeom prst="rect">
            <a:avLst/>
          </a:prstGeom>
        </p:spPr>
      </p:pic>
      <p:sp>
        <p:nvSpPr>
          <p:cNvPr id="26" name="Rectangle: Rounded Corners 1">
            <a:extLst>
              <a:ext uri="{FF2B5EF4-FFF2-40B4-BE49-F238E27FC236}">
                <a16:creationId xmlns:a16="http://schemas.microsoft.com/office/drawing/2014/main" id="{8102CA5D-98FF-9CAB-9F4C-DD915E00F745}"/>
              </a:ext>
            </a:extLst>
          </p:cNvPr>
          <p:cNvSpPr/>
          <p:nvPr/>
        </p:nvSpPr>
        <p:spPr>
          <a:xfrm>
            <a:off x="3454582" y="1190133"/>
            <a:ext cx="8226777" cy="6657502"/>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solidFill>
                  <a:srgbClr val="000000"/>
                </a:solidFill>
                <a:latin typeface="Arial" panose="020B0604020202020204" pitchFamily="34" charset="0"/>
                <a:ea typeface="Calibri (MS) Bold"/>
                <a:cs typeface="Arial" panose="020B0604020202020204" pitchFamily="34" charset="0"/>
                <a:sym typeface="Calibri (MS) Bold"/>
              </a:rPr>
              <a:t>Các </a:t>
            </a:r>
            <a:r>
              <a:rPr lang="en-US" sz="2800" b="1" dirty="0" err="1">
                <a:solidFill>
                  <a:srgbClr val="000000"/>
                </a:solidFill>
                <a:latin typeface="Arial" panose="020B0604020202020204" pitchFamily="34" charset="0"/>
                <a:ea typeface="Calibri (MS) Bold"/>
                <a:cs typeface="Arial" panose="020B0604020202020204" pitchFamily="34" charset="0"/>
                <a:sym typeface="Calibri (MS) Bold"/>
              </a:rPr>
              <a:t>bên</a:t>
            </a:r>
            <a:r>
              <a:rPr lang="en-US" sz="28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800" b="1" dirty="0" err="1">
                <a:solidFill>
                  <a:srgbClr val="000000"/>
                </a:solidFill>
                <a:latin typeface="Arial" panose="020B0604020202020204" pitchFamily="34" charset="0"/>
                <a:ea typeface="Calibri (MS) Bold"/>
                <a:cs typeface="Arial" panose="020B0604020202020204" pitchFamily="34" charset="0"/>
                <a:sym typeface="Calibri (MS) Bold"/>
              </a:rPr>
              <a:t>liên</a:t>
            </a:r>
            <a:r>
              <a:rPr lang="en-US" sz="28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800" b="1" dirty="0" err="1">
                <a:solidFill>
                  <a:srgbClr val="000000"/>
                </a:solidFill>
                <a:latin typeface="Arial" panose="020B0604020202020204" pitchFamily="34" charset="0"/>
                <a:ea typeface="Calibri (MS) Bold"/>
                <a:cs typeface="Arial" panose="020B0604020202020204" pitchFamily="34" charset="0"/>
                <a:sym typeface="Calibri (MS) Bold"/>
              </a:rPr>
              <a:t>quan</a:t>
            </a:r>
            <a:r>
              <a:rPr lang="en-US" sz="2800" b="1" dirty="0">
                <a:solidFill>
                  <a:srgbClr val="000000"/>
                </a:solidFill>
                <a:latin typeface="Arial" panose="020B0604020202020204" pitchFamily="34" charset="0"/>
                <a:ea typeface="Calibri (MS) Bold"/>
                <a:cs typeface="Arial" panose="020B0604020202020204" pitchFamily="34" charset="0"/>
                <a:sym typeface="Calibri (MS) Bold"/>
              </a:rPr>
              <a:t> (Stakeholder):</a:t>
            </a:r>
          </a:p>
          <a:p>
            <a:r>
              <a:rPr lang="en-US" sz="2000" dirty="0" err="1">
                <a:solidFill>
                  <a:srgbClr val="000000"/>
                </a:solidFill>
                <a:latin typeface="Arial" panose="020B0604020202020204" pitchFamily="34" charset="0"/>
                <a:ea typeface="Calibri (MS)"/>
                <a:cs typeface="Arial" panose="020B0604020202020204" pitchFamily="34" charset="0"/>
                <a:sym typeface="Calibri (MS)"/>
              </a:rPr>
              <a:t>Dự</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án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Hệ</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thống</a:t>
            </a:r>
            <a:r>
              <a:rPr lang="en-US" sz="2000" dirty="0">
                <a:solidFill>
                  <a:srgbClr val="000000"/>
                </a:solidFill>
                <a:latin typeface="Arial" panose="020B0604020202020204" pitchFamily="34" charset="0"/>
                <a:ea typeface="Calibri (MS)"/>
                <a:cs typeface="Arial" panose="020B0604020202020204" pitchFamily="34" charset="0"/>
                <a:sym typeface="Calibri (MS)"/>
              </a:rPr>
              <a:t> Quản </a:t>
            </a:r>
            <a:r>
              <a:rPr lang="en-US" sz="2000" dirty="0" err="1">
                <a:solidFill>
                  <a:srgbClr val="000000"/>
                </a:solidFill>
                <a:latin typeface="Arial" panose="020B0604020202020204" pitchFamily="34" charset="0"/>
                <a:ea typeface="Calibri (MS)"/>
                <a:cs typeface="Arial" panose="020B0604020202020204" pitchFamily="34" charset="0"/>
                <a:sym typeface="Calibri (MS)"/>
              </a:rPr>
              <a:t>lý</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Đồ</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Án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Tốt</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Nghiệp</a:t>
            </a:r>
            <a:r>
              <a:rPr lang="en-US" sz="2000" dirty="0">
                <a:solidFill>
                  <a:srgbClr val="000000"/>
                </a:solidFill>
                <a:latin typeface="Arial" panose="020B0604020202020204" pitchFamily="34" charset="0"/>
                <a:ea typeface="Calibri (MS)"/>
                <a:cs typeface="Arial" panose="020B0604020202020204" pitchFamily="34" charset="0"/>
                <a:sym typeface="Calibri (MS)"/>
              </a:rPr>
              <a:t> Online” </a:t>
            </a:r>
            <a:r>
              <a:rPr lang="en-US" sz="2000" dirty="0" err="1">
                <a:solidFill>
                  <a:srgbClr val="000000"/>
                </a:solidFill>
                <a:latin typeface="Arial" panose="020B0604020202020204" pitchFamily="34" charset="0"/>
                <a:ea typeface="Calibri (MS)"/>
                <a:cs typeface="Arial" panose="020B0604020202020204" pitchFamily="34" charset="0"/>
                <a:sym typeface="Calibri (MS)"/>
              </a:rPr>
              <a:t>có</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nhiều</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bên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liên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quan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tham</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gia</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với</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các</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vai</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trò</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khác</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nhau</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trong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quá</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trình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khởi</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tạo</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thực</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hiện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và</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đánh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giá</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hệ</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thống</a:t>
            </a:r>
            <a:r>
              <a:rPr lang="en-US" sz="2000" dirty="0">
                <a:solidFill>
                  <a:srgbClr val="000000"/>
                </a:solidFill>
                <a:latin typeface="Arial" panose="020B0604020202020204" pitchFamily="34" charset="0"/>
                <a:ea typeface="Calibri (MS)"/>
                <a:cs typeface="Arial" panose="020B0604020202020204" pitchFamily="34" charset="0"/>
                <a:sym typeface="Calibri (MS)"/>
              </a:rPr>
              <a:t>.</a:t>
            </a:r>
          </a:p>
        </p:txBody>
      </p:sp>
      <p:sp>
        <p:nvSpPr>
          <p:cNvPr id="2" name="Hộp Văn bản 1">
            <a:extLst>
              <a:ext uri="{FF2B5EF4-FFF2-40B4-BE49-F238E27FC236}">
                <a16:creationId xmlns:a16="http://schemas.microsoft.com/office/drawing/2014/main" id="{7AE748C5-7FBE-5DFF-C8BA-144B011B0C9B}"/>
              </a:ext>
            </a:extLst>
          </p:cNvPr>
          <p:cNvSpPr txBox="1"/>
          <p:nvPr/>
        </p:nvSpPr>
        <p:spPr>
          <a:xfrm>
            <a:off x="3454582" y="83128"/>
            <a:ext cx="8444359" cy="923330"/>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Quản </a:t>
            </a:r>
            <a:r>
              <a:rPr lang="en-US" sz="5400" b="1" dirty="0" err="1">
                <a:latin typeface="Arial" panose="020B0604020202020204" pitchFamily="34" charset="0"/>
                <a:cs typeface="Arial" panose="020B0604020202020204" pitchFamily="34" charset="0"/>
              </a:rPr>
              <a:t>lý</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dự</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án</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phần</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mềm</a:t>
            </a:r>
            <a:endParaRPr lang="vi-VN" sz="5400" b="1" dirty="0">
              <a:cs typeface="Arial" panose="020B0604020202020204" pitchFamily="34" charset="0"/>
            </a:endParaRPr>
          </a:p>
        </p:txBody>
      </p:sp>
      <p:sp>
        <p:nvSpPr>
          <p:cNvPr id="5" name="Rectangle 1">
            <a:extLst>
              <a:ext uri="{FF2B5EF4-FFF2-40B4-BE49-F238E27FC236}">
                <a16:creationId xmlns:a16="http://schemas.microsoft.com/office/drawing/2014/main" id="{1DD700F8-7034-6367-459E-F789943A2F14}"/>
              </a:ext>
            </a:extLst>
          </p:cNvPr>
          <p:cNvSpPr>
            <a:spLocks noChangeArrowheads="1"/>
          </p:cNvSpPr>
          <p:nvPr/>
        </p:nvSpPr>
        <p:spPr bwMode="auto">
          <a:xfrm>
            <a:off x="3376450" y="2924106"/>
            <a:ext cx="15860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1">
            <a:extLst>
              <a:ext uri="{FF2B5EF4-FFF2-40B4-BE49-F238E27FC236}">
                <a16:creationId xmlns:a16="http://schemas.microsoft.com/office/drawing/2014/main" id="{539C2EC8-49C6-8D39-AD7F-B1839DA69F9A}"/>
              </a:ext>
            </a:extLst>
          </p:cNvPr>
          <p:cNvSpPr>
            <a:spLocks noChangeArrowheads="1"/>
          </p:cNvSpPr>
          <p:nvPr/>
        </p:nvSpPr>
        <p:spPr bwMode="auto">
          <a:xfrm>
            <a:off x="3416563" y="2924105"/>
            <a:ext cx="1521089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3" name="Table 2">
            <a:extLst>
              <a:ext uri="{FF2B5EF4-FFF2-40B4-BE49-F238E27FC236}">
                <a16:creationId xmlns:a16="http://schemas.microsoft.com/office/drawing/2014/main" id="{CDC85F2D-67D7-8AD4-0A5C-101073C719DC}"/>
              </a:ext>
            </a:extLst>
          </p:cNvPr>
          <p:cNvGraphicFramePr>
            <a:graphicFrameLocks noGrp="1"/>
          </p:cNvGraphicFramePr>
          <p:nvPr>
            <p:extLst>
              <p:ext uri="{D42A27DB-BD31-4B8C-83A1-F6EECF244321}">
                <p14:modId xmlns:p14="http://schemas.microsoft.com/office/powerpoint/2010/main" val="828581671"/>
              </p:ext>
            </p:extLst>
          </p:nvPr>
        </p:nvGraphicFramePr>
        <p:xfrm>
          <a:off x="3488497" y="2676801"/>
          <a:ext cx="8192862" cy="4399578"/>
        </p:xfrm>
        <a:graphic>
          <a:graphicData uri="http://schemas.openxmlformats.org/drawingml/2006/table">
            <a:tbl>
              <a:tblPr/>
              <a:tblGrid>
                <a:gridCol w="2730954">
                  <a:extLst>
                    <a:ext uri="{9D8B030D-6E8A-4147-A177-3AD203B41FA5}">
                      <a16:colId xmlns:a16="http://schemas.microsoft.com/office/drawing/2014/main" val="3123940816"/>
                    </a:ext>
                  </a:extLst>
                </a:gridCol>
                <a:gridCol w="2730954">
                  <a:extLst>
                    <a:ext uri="{9D8B030D-6E8A-4147-A177-3AD203B41FA5}">
                      <a16:colId xmlns:a16="http://schemas.microsoft.com/office/drawing/2014/main" val="1435303729"/>
                    </a:ext>
                  </a:extLst>
                </a:gridCol>
                <a:gridCol w="2730954">
                  <a:extLst>
                    <a:ext uri="{9D8B030D-6E8A-4147-A177-3AD203B41FA5}">
                      <a16:colId xmlns:a16="http://schemas.microsoft.com/office/drawing/2014/main" val="3244090985"/>
                    </a:ext>
                  </a:extLst>
                </a:gridCol>
              </a:tblGrid>
              <a:tr h="600688">
                <a:tc>
                  <a:txBody>
                    <a:bodyPr/>
                    <a:lstStyle/>
                    <a:p>
                      <a:r>
                        <a:rPr lang="en-US" sz="1500" b="1">
                          <a:effectLst/>
                        </a:rPr>
                        <a:t>Phân loại</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500" b="1">
                          <a:effectLst/>
                        </a:rPr>
                        <a:t>Stakeholders</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500" b="1">
                          <a:effectLst/>
                        </a:rPr>
                        <a:t>Vai trò</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47096908"/>
                  </a:ext>
                </a:extLst>
              </a:tr>
              <a:tr h="699477">
                <a:tc>
                  <a:txBody>
                    <a:bodyPr/>
                    <a:lstStyle/>
                    <a:p>
                      <a:r>
                        <a:rPr lang="en-US" sz="1500" b="1">
                          <a:effectLst/>
                        </a:rPr>
                        <a:t>Inside Stakeholder</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500">
                          <a:effectLst/>
                        </a:rPr>
                        <a:t>Ban chủ nhiệm Khoa CNTT</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vi-VN" sz="1500">
                          <a:effectLst/>
                        </a:rPr>
                        <a:t>Phê duyệt chủ trương, giám sát tiến độ, hỗ trợ nguồn lực nếu cần</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20551796"/>
                  </a:ext>
                </a:extLst>
              </a:tr>
              <a:tr h="699477">
                <a:tc>
                  <a:txBody>
                    <a:bodyPr/>
                    <a:lstStyle/>
                    <a:p>
                      <a:endParaRPr lang="en-US" sz="1500">
                        <a:effectLst/>
                      </a:endParaRP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500">
                          <a:effectLst/>
                        </a:rPr>
                        <a:t>Nhóm phát triển dự án (PM Team)</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500">
                          <a:effectLst/>
                        </a:rPr>
                        <a:t>Phân tích yêu cầu, thiết kế, lập trình, kiểm thử và triển khai hệ thống</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16372264"/>
                  </a:ext>
                </a:extLst>
              </a:tr>
              <a:tr h="699477">
                <a:tc>
                  <a:txBody>
                    <a:bodyPr/>
                    <a:lstStyle/>
                    <a:p>
                      <a:endParaRPr lang="en-US" sz="1500">
                        <a:effectLst/>
                      </a:endParaRP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vi-VN" sz="1500">
                          <a:effectLst/>
                        </a:rPr>
                        <a:t>Giảng viên hướng dẫn</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vi-VN" sz="1500">
                          <a:effectLst/>
                        </a:rPr>
                        <a:t>Hướng dẫn kỹ thuật, theo dõi tiến độ, kiểm tra chất lượng sản phẩm</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24076378"/>
                  </a:ext>
                </a:extLst>
              </a:tr>
              <a:tr h="699477">
                <a:tc>
                  <a:txBody>
                    <a:bodyPr/>
                    <a:lstStyle/>
                    <a:p>
                      <a:r>
                        <a:rPr lang="en-US" sz="1500" b="1">
                          <a:effectLst/>
                        </a:rPr>
                        <a:t>Outside Stakeholder</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500">
                          <a:effectLst/>
                        </a:rPr>
                        <a:t>Giáo vụ Khoa</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vi-VN" sz="1500">
                          <a:effectLst/>
                        </a:rPr>
                        <a:t>Người dùng chính của hệ thống, quản lý dữ liệu sinh viên – đề tài – giảng viên</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48363516"/>
                  </a:ext>
                </a:extLst>
              </a:tr>
              <a:tr h="699477">
                <a:tc>
                  <a:txBody>
                    <a:bodyPr/>
                    <a:lstStyle/>
                    <a:p>
                      <a:endParaRPr lang="en-US" sz="1500">
                        <a:effectLst/>
                      </a:endParaRP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500">
                          <a:effectLst/>
                        </a:rPr>
                        <a:t>Sinh viên</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vi-VN" sz="1500" dirty="0">
                          <a:effectLst/>
                        </a:rPr>
                        <a:t>Người dùng cuối – đăng ký đề tài, cập nhật tiến độ, nộp file báo cáo</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58789509"/>
                  </a:ext>
                </a:extLst>
              </a:tr>
            </a:tbl>
          </a:graphicData>
        </a:graphic>
      </p:graphicFrame>
      <p:sp>
        <p:nvSpPr>
          <p:cNvPr id="4" name="Rectangle 1">
            <a:extLst>
              <a:ext uri="{FF2B5EF4-FFF2-40B4-BE49-F238E27FC236}">
                <a16:creationId xmlns:a16="http://schemas.microsoft.com/office/drawing/2014/main" id="{BEA5F9A1-E0EE-3AB4-6D42-0BF694BCC0AB}"/>
              </a:ext>
            </a:extLst>
          </p:cNvPr>
          <p:cNvSpPr>
            <a:spLocks noChangeArrowheads="1"/>
          </p:cNvSpPr>
          <p:nvPr/>
        </p:nvSpPr>
        <p:spPr bwMode="auto">
          <a:xfrm>
            <a:off x="3489279" y="2676012"/>
            <a:ext cx="117412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Freeform 42">
            <a:extLst>
              <a:ext uri="{FF2B5EF4-FFF2-40B4-BE49-F238E27FC236}">
                <a16:creationId xmlns:a16="http://schemas.microsoft.com/office/drawing/2014/main" id="{E0AC2AD1-6238-1BB4-DE99-4B25C4141912}"/>
              </a:ext>
            </a:extLst>
          </p:cNvPr>
          <p:cNvSpPr/>
          <p:nvPr/>
        </p:nvSpPr>
        <p:spPr>
          <a:xfrm>
            <a:off x="138008" y="2857621"/>
            <a:ext cx="3074174" cy="3322526"/>
          </a:xfrm>
          <a:custGeom>
            <a:avLst/>
            <a:gdLst/>
            <a:ahLst/>
            <a:cxnLst/>
            <a:rect l="l" t="t" r="r" b="b"/>
            <a:pathLst>
              <a:path w="4767550" h="5111409">
                <a:moveTo>
                  <a:pt x="0" y="0"/>
                </a:moveTo>
                <a:lnTo>
                  <a:pt x="4767550" y="0"/>
                </a:lnTo>
                <a:lnTo>
                  <a:pt x="4767550" y="5111409"/>
                </a:lnTo>
                <a:lnTo>
                  <a:pt x="0" y="5111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extLst>
      <p:ext uri="{BB962C8B-B14F-4D97-AF65-F5344CB8AC3E}">
        <p14:creationId xmlns:p14="http://schemas.microsoft.com/office/powerpoint/2010/main" val="1598123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EDDC9-5CEE-54E1-0A09-99D5F5C2EC51}"/>
            </a:ext>
          </a:extLst>
        </p:cNvPr>
        <p:cNvGrpSpPr/>
        <p:nvPr/>
      </p:nvGrpSpPr>
      <p:grpSpPr>
        <a:xfrm>
          <a:off x="0" y="0"/>
          <a:ext cx="0" cy="0"/>
          <a:chOff x="0" y="0"/>
          <a:chExt cx="0" cy="0"/>
        </a:xfrm>
      </p:grpSpPr>
      <p:sp>
        <p:nvSpPr>
          <p:cNvPr id="7" name="Hộp Văn bản 6">
            <a:extLst>
              <a:ext uri="{FF2B5EF4-FFF2-40B4-BE49-F238E27FC236}">
                <a16:creationId xmlns:a16="http://schemas.microsoft.com/office/drawing/2014/main" id="{169845B2-41AA-8A4F-8623-29DB390AD64D}"/>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A147CF1A-05C4-88EB-36E8-6B499C50C93E}"/>
              </a:ext>
            </a:extLst>
          </p:cNvPr>
          <p:cNvSpPr/>
          <p:nvPr/>
        </p:nvSpPr>
        <p:spPr>
          <a:xfrm>
            <a:off x="408342" y="-2377546"/>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BD3FCDF2-C61B-80E5-2E9C-1C5582ECB6D2}"/>
              </a:ext>
            </a:extLst>
          </p:cNvPr>
          <p:cNvSpPr txBox="1"/>
          <p:nvPr/>
        </p:nvSpPr>
        <p:spPr>
          <a:xfrm>
            <a:off x="1278500" y="-2187810"/>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7FC647C3-1876-172A-9ACC-A4AD1376C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2187810"/>
            <a:ext cx="796594" cy="796594"/>
          </a:xfrm>
          <a:prstGeom prst="rect">
            <a:avLst/>
          </a:prstGeom>
        </p:spPr>
      </p:pic>
      <p:sp>
        <p:nvSpPr>
          <p:cNvPr id="27" name="Hình chữ nhật: Góc Tròn 26">
            <a:extLst>
              <a:ext uri="{FF2B5EF4-FFF2-40B4-BE49-F238E27FC236}">
                <a16:creationId xmlns:a16="http://schemas.microsoft.com/office/drawing/2014/main" id="{79C7EACF-9F1B-39FF-3C78-D25D47E03B68}"/>
              </a:ext>
            </a:extLst>
          </p:cNvPr>
          <p:cNvSpPr/>
          <p:nvPr/>
        </p:nvSpPr>
        <p:spPr>
          <a:xfrm>
            <a:off x="-187121" y="-215150"/>
            <a:ext cx="12656212" cy="734331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2" name="Hộp Văn bản 31">
            <a:extLst>
              <a:ext uri="{FF2B5EF4-FFF2-40B4-BE49-F238E27FC236}">
                <a16:creationId xmlns:a16="http://schemas.microsoft.com/office/drawing/2014/main" id="{F2EE6240-B89D-FE5C-5EFB-8A1384776247}"/>
              </a:ext>
            </a:extLst>
          </p:cNvPr>
          <p:cNvSpPr txBox="1"/>
          <p:nvPr/>
        </p:nvSpPr>
        <p:spPr>
          <a:xfrm>
            <a:off x="0" y="1594684"/>
            <a:ext cx="3318482" cy="579646"/>
          </a:xfrm>
          <a:prstGeom prst="rect">
            <a:avLst/>
          </a:prstGeom>
          <a:noFill/>
        </p:spPr>
        <p:txBody>
          <a:bodyPr wrap="square" rtlCol="0">
            <a:spAutoFit/>
          </a:bodyPr>
          <a:lstStyle/>
          <a:p>
            <a:pPr algn="r">
              <a:lnSpc>
                <a:spcPts val="3779"/>
              </a:lnSpc>
            </a:pPr>
            <a:r>
              <a:rPr lang="en-US" sz="3400" b="1" dirty="0">
                <a:solidFill>
                  <a:schemeClr val="bg1"/>
                </a:solidFill>
                <a:latin typeface="Arial Bold"/>
                <a:ea typeface="Arial Bold"/>
                <a:cs typeface="Arial Bold"/>
                <a:sym typeface="Arial Bold"/>
              </a:rPr>
              <a:t>Project Charter</a:t>
            </a:r>
          </a:p>
        </p:txBody>
      </p:sp>
      <p:pic>
        <p:nvPicPr>
          <p:cNvPr id="39" name="Hình ảnh 38">
            <a:extLst>
              <a:ext uri="{FF2B5EF4-FFF2-40B4-BE49-F238E27FC236}">
                <a16:creationId xmlns:a16="http://schemas.microsoft.com/office/drawing/2014/main" id="{D040BD9A-DB60-45FA-3A34-CA8D3F99D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23" y="290945"/>
            <a:ext cx="1184397" cy="1184397"/>
          </a:xfrm>
          <a:prstGeom prst="rect">
            <a:avLst/>
          </a:prstGeom>
        </p:spPr>
      </p:pic>
      <p:sp>
        <p:nvSpPr>
          <p:cNvPr id="29" name="Hình chữ nhật: Góc Tròn 28">
            <a:extLst>
              <a:ext uri="{FF2B5EF4-FFF2-40B4-BE49-F238E27FC236}">
                <a16:creationId xmlns:a16="http://schemas.microsoft.com/office/drawing/2014/main" id="{C518DFD8-DC6F-95DD-89E4-50FAAB072CA4}"/>
              </a:ext>
            </a:extLst>
          </p:cNvPr>
          <p:cNvSpPr/>
          <p:nvPr/>
        </p:nvSpPr>
        <p:spPr>
          <a:xfrm>
            <a:off x="13430794"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AEEFBB27-EA7A-BD6B-C652-DCE0230A93EA}"/>
              </a:ext>
            </a:extLst>
          </p:cNvPr>
          <p:cNvSpPr txBox="1"/>
          <p:nvPr/>
        </p:nvSpPr>
        <p:spPr>
          <a:xfrm>
            <a:off x="13620496"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B965A9A4-4458-0041-5CA2-8C1398A3CB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3646" y="4025647"/>
            <a:ext cx="1091305" cy="1091305"/>
          </a:xfrm>
          <a:prstGeom prst="rect">
            <a:avLst/>
          </a:prstGeom>
        </p:spPr>
      </p:pic>
      <p:sp>
        <p:nvSpPr>
          <p:cNvPr id="30" name="Hình chữ nhật: Góc Tròn 29">
            <a:extLst>
              <a:ext uri="{FF2B5EF4-FFF2-40B4-BE49-F238E27FC236}">
                <a16:creationId xmlns:a16="http://schemas.microsoft.com/office/drawing/2014/main" id="{B8ED0B48-11E7-208F-4D62-CCA4555BF736}"/>
              </a:ext>
            </a:extLst>
          </p:cNvPr>
          <p:cNvSpPr/>
          <p:nvPr/>
        </p:nvSpPr>
        <p:spPr>
          <a:xfrm>
            <a:off x="16531566"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72418781-4C59-0E5D-BAC4-3DAC69D81187}"/>
              </a:ext>
            </a:extLst>
          </p:cNvPr>
          <p:cNvSpPr txBox="1"/>
          <p:nvPr/>
        </p:nvSpPr>
        <p:spPr>
          <a:xfrm>
            <a:off x="16781456"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3A9F1305-09FA-D4A4-287D-5BAEC78228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124" y="4077325"/>
            <a:ext cx="1051027" cy="1051027"/>
          </a:xfrm>
          <a:prstGeom prst="rect">
            <a:avLst/>
          </a:prstGeom>
        </p:spPr>
      </p:pic>
      <p:sp>
        <p:nvSpPr>
          <p:cNvPr id="31" name="Hình chữ nhật: Góc Tròn 30">
            <a:extLst>
              <a:ext uri="{FF2B5EF4-FFF2-40B4-BE49-F238E27FC236}">
                <a16:creationId xmlns:a16="http://schemas.microsoft.com/office/drawing/2014/main" id="{A98B6196-0EBF-2816-6A9A-826056BF715A}"/>
              </a:ext>
            </a:extLst>
          </p:cNvPr>
          <p:cNvSpPr/>
          <p:nvPr/>
        </p:nvSpPr>
        <p:spPr>
          <a:xfrm>
            <a:off x="19549681"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4E0193BF-AAC4-0C2A-BAB6-189EFFB18E4E}"/>
              </a:ext>
            </a:extLst>
          </p:cNvPr>
          <p:cNvSpPr txBox="1"/>
          <p:nvPr/>
        </p:nvSpPr>
        <p:spPr>
          <a:xfrm>
            <a:off x="19715931"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2B9B050A-6ED7-31D1-5720-4DA7F64E7F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86254" y="4129904"/>
            <a:ext cx="1091782" cy="1091782"/>
          </a:xfrm>
          <a:prstGeom prst="rect">
            <a:avLst/>
          </a:prstGeom>
        </p:spPr>
      </p:pic>
      <p:sp>
        <p:nvSpPr>
          <p:cNvPr id="26" name="Rectangle: Rounded Corners 1">
            <a:extLst>
              <a:ext uri="{FF2B5EF4-FFF2-40B4-BE49-F238E27FC236}">
                <a16:creationId xmlns:a16="http://schemas.microsoft.com/office/drawing/2014/main" id="{657CB8BF-CD7D-54D5-0BDF-D9E0A1A4591F}"/>
              </a:ext>
            </a:extLst>
          </p:cNvPr>
          <p:cNvSpPr/>
          <p:nvPr/>
        </p:nvSpPr>
        <p:spPr>
          <a:xfrm>
            <a:off x="3454582" y="1190133"/>
            <a:ext cx="8226777" cy="6657502"/>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a:solidFill>
                  <a:srgbClr val="000000"/>
                </a:solidFill>
                <a:latin typeface="Arial" panose="020B0604020202020204" pitchFamily="34" charset="0"/>
                <a:ea typeface="Calibri (MS) Bold"/>
                <a:cs typeface="Arial" panose="020B0604020202020204" pitchFamily="34" charset="0"/>
                <a:sym typeface="Calibri (MS) Bold"/>
              </a:rPr>
              <a:t>Các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ràng</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buộc</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(constraints):</a:t>
            </a:r>
          </a:p>
          <a:p>
            <a:r>
              <a:rPr lang="en-US" sz="2000" dirty="0" err="1">
                <a:solidFill>
                  <a:srgbClr val="000000"/>
                </a:solidFill>
                <a:latin typeface="Arial" panose="020B0604020202020204" pitchFamily="34" charset="0"/>
                <a:ea typeface="Calibri (MS)"/>
                <a:cs typeface="Arial" panose="020B0604020202020204" pitchFamily="34" charset="0"/>
                <a:sym typeface="Calibri (MS)"/>
              </a:rPr>
              <a:t>Dự</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án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chịu</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ảnh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hưởng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bởi</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một</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số</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ràng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buộc</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cố</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định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ảnh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hưởng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trực</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tiếp</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đến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phạm</a:t>
            </a:r>
            <a:r>
              <a:rPr lang="en-US" sz="2000" dirty="0">
                <a:solidFill>
                  <a:srgbClr val="000000"/>
                </a:solidFill>
                <a:latin typeface="Arial" panose="020B0604020202020204" pitchFamily="34" charset="0"/>
                <a:ea typeface="Calibri (MS)"/>
                <a:cs typeface="Arial" panose="020B0604020202020204" pitchFamily="34" charset="0"/>
                <a:sym typeface="Calibri (MS)"/>
              </a:rPr>
              <a:t> vi, </a:t>
            </a:r>
            <a:r>
              <a:rPr lang="en-US" sz="2000" dirty="0" err="1">
                <a:solidFill>
                  <a:srgbClr val="000000"/>
                </a:solidFill>
                <a:latin typeface="Arial" panose="020B0604020202020204" pitchFamily="34" charset="0"/>
                <a:ea typeface="Calibri (MS)"/>
                <a:cs typeface="Arial" panose="020B0604020202020204" pitchFamily="34" charset="0"/>
                <a:sym typeface="Calibri (MS)"/>
              </a:rPr>
              <a:t>thời</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gian</a:t>
            </a:r>
            <a:r>
              <a:rPr lang="en-US" sz="2000" dirty="0">
                <a:solidFill>
                  <a:srgbClr val="000000"/>
                </a:solidFill>
                <a:latin typeface="Arial" panose="020B0604020202020204" pitchFamily="34" charset="0"/>
                <a:ea typeface="Calibri (MS)"/>
                <a:cs typeface="Arial" panose="020B0604020202020204" pitchFamily="34" charset="0"/>
                <a:sym typeface="Calibri (MS)"/>
              </a:rPr>
              <a:t>, chi </a:t>
            </a:r>
            <a:r>
              <a:rPr lang="en-US" sz="2000" dirty="0" err="1">
                <a:solidFill>
                  <a:srgbClr val="000000"/>
                </a:solidFill>
                <a:latin typeface="Arial" panose="020B0604020202020204" pitchFamily="34" charset="0"/>
                <a:ea typeface="Calibri (MS)"/>
                <a:cs typeface="Arial" panose="020B0604020202020204" pitchFamily="34" charset="0"/>
                <a:sym typeface="Calibri (MS)"/>
              </a:rPr>
              <a:t>phí</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và</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chất</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lượng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sản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phẩm</a:t>
            </a:r>
            <a:r>
              <a:rPr lang="en-US" sz="2000">
                <a:solidFill>
                  <a:srgbClr val="000000"/>
                </a:solidFill>
                <a:latin typeface="Arial" panose="020B0604020202020204" pitchFamily="34" charset="0"/>
                <a:ea typeface="Calibri (MS)"/>
                <a:cs typeface="Arial" panose="020B0604020202020204" pitchFamily="34" charset="0"/>
                <a:sym typeface="Calibri (MS)"/>
              </a:rPr>
              <a:t>.</a:t>
            </a:r>
            <a:endParaRPr lang="en-US" sz="2000" dirty="0">
              <a:solidFill>
                <a:srgbClr val="000000"/>
              </a:solidFill>
              <a:latin typeface="Arial" panose="020B0604020202020204" pitchFamily="34" charset="0"/>
              <a:ea typeface="Calibri (MS)"/>
              <a:cs typeface="Arial" panose="020B0604020202020204" pitchFamily="34" charset="0"/>
              <a:sym typeface="Calibri (MS)"/>
            </a:endParaRPr>
          </a:p>
        </p:txBody>
      </p:sp>
      <p:sp>
        <p:nvSpPr>
          <p:cNvPr id="2" name="Hộp Văn bản 1">
            <a:extLst>
              <a:ext uri="{FF2B5EF4-FFF2-40B4-BE49-F238E27FC236}">
                <a16:creationId xmlns:a16="http://schemas.microsoft.com/office/drawing/2014/main" id="{F384BE93-65B2-4A7C-DAD7-0B8C9FB19860}"/>
              </a:ext>
            </a:extLst>
          </p:cNvPr>
          <p:cNvSpPr txBox="1"/>
          <p:nvPr/>
        </p:nvSpPr>
        <p:spPr>
          <a:xfrm>
            <a:off x="3454582" y="83128"/>
            <a:ext cx="8444359" cy="923330"/>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Quản </a:t>
            </a:r>
            <a:r>
              <a:rPr lang="en-US" sz="5400" b="1" dirty="0" err="1">
                <a:latin typeface="Arial" panose="020B0604020202020204" pitchFamily="34" charset="0"/>
                <a:cs typeface="Arial" panose="020B0604020202020204" pitchFamily="34" charset="0"/>
              </a:rPr>
              <a:t>lý</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dự</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án</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phần</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mềm</a:t>
            </a:r>
            <a:endParaRPr lang="vi-VN" sz="5400" b="1" dirty="0">
              <a:cs typeface="Arial" panose="020B0604020202020204" pitchFamily="34" charset="0"/>
            </a:endParaRPr>
          </a:p>
        </p:txBody>
      </p:sp>
      <p:sp>
        <p:nvSpPr>
          <p:cNvPr id="5" name="Rectangle 1">
            <a:extLst>
              <a:ext uri="{FF2B5EF4-FFF2-40B4-BE49-F238E27FC236}">
                <a16:creationId xmlns:a16="http://schemas.microsoft.com/office/drawing/2014/main" id="{0F3AE9BA-59E6-538D-A746-1E0E35FB5F05}"/>
              </a:ext>
            </a:extLst>
          </p:cNvPr>
          <p:cNvSpPr>
            <a:spLocks noChangeArrowheads="1"/>
          </p:cNvSpPr>
          <p:nvPr/>
        </p:nvSpPr>
        <p:spPr bwMode="auto">
          <a:xfrm>
            <a:off x="3376450" y="2924106"/>
            <a:ext cx="158605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1">
            <a:extLst>
              <a:ext uri="{FF2B5EF4-FFF2-40B4-BE49-F238E27FC236}">
                <a16:creationId xmlns:a16="http://schemas.microsoft.com/office/drawing/2014/main" id="{53471C4A-4412-F8B5-9641-092ABFC775B9}"/>
              </a:ext>
            </a:extLst>
          </p:cNvPr>
          <p:cNvSpPr>
            <a:spLocks noChangeArrowheads="1"/>
          </p:cNvSpPr>
          <p:nvPr/>
        </p:nvSpPr>
        <p:spPr bwMode="auto">
          <a:xfrm>
            <a:off x="3416563" y="2924105"/>
            <a:ext cx="1521089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3" name="Table 2">
            <a:extLst>
              <a:ext uri="{FF2B5EF4-FFF2-40B4-BE49-F238E27FC236}">
                <a16:creationId xmlns:a16="http://schemas.microsoft.com/office/drawing/2014/main" id="{31821BB9-F9BB-2758-205A-B73A15963ECD}"/>
              </a:ext>
            </a:extLst>
          </p:cNvPr>
          <p:cNvGraphicFramePr>
            <a:graphicFrameLocks noGrp="1"/>
          </p:cNvGraphicFramePr>
          <p:nvPr/>
        </p:nvGraphicFramePr>
        <p:xfrm>
          <a:off x="3488497" y="2676801"/>
          <a:ext cx="8192862" cy="4399578"/>
        </p:xfrm>
        <a:graphic>
          <a:graphicData uri="http://schemas.openxmlformats.org/drawingml/2006/table">
            <a:tbl>
              <a:tblPr/>
              <a:tblGrid>
                <a:gridCol w="2730954">
                  <a:extLst>
                    <a:ext uri="{9D8B030D-6E8A-4147-A177-3AD203B41FA5}">
                      <a16:colId xmlns:a16="http://schemas.microsoft.com/office/drawing/2014/main" val="3123940816"/>
                    </a:ext>
                  </a:extLst>
                </a:gridCol>
                <a:gridCol w="2730954">
                  <a:extLst>
                    <a:ext uri="{9D8B030D-6E8A-4147-A177-3AD203B41FA5}">
                      <a16:colId xmlns:a16="http://schemas.microsoft.com/office/drawing/2014/main" val="1435303729"/>
                    </a:ext>
                  </a:extLst>
                </a:gridCol>
                <a:gridCol w="2730954">
                  <a:extLst>
                    <a:ext uri="{9D8B030D-6E8A-4147-A177-3AD203B41FA5}">
                      <a16:colId xmlns:a16="http://schemas.microsoft.com/office/drawing/2014/main" val="3244090985"/>
                    </a:ext>
                  </a:extLst>
                </a:gridCol>
              </a:tblGrid>
              <a:tr h="600688">
                <a:tc>
                  <a:txBody>
                    <a:bodyPr/>
                    <a:lstStyle/>
                    <a:p>
                      <a:r>
                        <a:rPr lang="en-US" sz="1500" b="1">
                          <a:effectLst/>
                        </a:rPr>
                        <a:t>Phân loại</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500" b="1">
                          <a:effectLst/>
                        </a:rPr>
                        <a:t>Stakeholders</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500" b="1">
                          <a:effectLst/>
                        </a:rPr>
                        <a:t>Vai trò</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47096908"/>
                  </a:ext>
                </a:extLst>
              </a:tr>
              <a:tr h="699477">
                <a:tc>
                  <a:txBody>
                    <a:bodyPr/>
                    <a:lstStyle/>
                    <a:p>
                      <a:r>
                        <a:rPr lang="en-US" sz="1500" b="1">
                          <a:effectLst/>
                        </a:rPr>
                        <a:t>Inside Stakeholder</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500" dirty="0">
                          <a:effectLst/>
                        </a:rPr>
                        <a:t>Ban </a:t>
                      </a:r>
                      <a:r>
                        <a:rPr lang="en-US" sz="1500" dirty="0" err="1">
                          <a:effectLst/>
                        </a:rPr>
                        <a:t>chủ</a:t>
                      </a:r>
                      <a:r>
                        <a:rPr lang="en-US" sz="1500" dirty="0">
                          <a:effectLst/>
                        </a:rPr>
                        <a:t> </a:t>
                      </a:r>
                      <a:r>
                        <a:rPr lang="en-US" sz="1500" dirty="0" err="1">
                          <a:effectLst/>
                        </a:rPr>
                        <a:t>nhiệm</a:t>
                      </a:r>
                      <a:r>
                        <a:rPr lang="en-US" sz="1500" dirty="0">
                          <a:effectLst/>
                        </a:rPr>
                        <a:t> Khoa CNTT</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vi-VN" sz="1500">
                          <a:effectLst/>
                        </a:rPr>
                        <a:t>Phê duyệt chủ trương, giám sát tiến độ, hỗ trợ nguồn lực nếu cần</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20551796"/>
                  </a:ext>
                </a:extLst>
              </a:tr>
              <a:tr h="699477">
                <a:tc>
                  <a:txBody>
                    <a:bodyPr/>
                    <a:lstStyle/>
                    <a:p>
                      <a:endParaRPr lang="en-US" sz="1500">
                        <a:effectLst/>
                      </a:endParaRP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500">
                          <a:effectLst/>
                        </a:rPr>
                        <a:t>Nhóm phát triển dự án (PM Team)</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500">
                          <a:effectLst/>
                        </a:rPr>
                        <a:t>Phân tích yêu cầu, thiết kế, lập trình, kiểm thử và triển khai hệ thống</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16372264"/>
                  </a:ext>
                </a:extLst>
              </a:tr>
              <a:tr h="699477">
                <a:tc>
                  <a:txBody>
                    <a:bodyPr/>
                    <a:lstStyle/>
                    <a:p>
                      <a:endParaRPr lang="en-US" sz="1500">
                        <a:effectLst/>
                      </a:endParaRP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vi-VN" sz="1500">
                          <a:effectLst/>
                        </a:rPr>
                        <a:t>Giảng viên hướng dẫn</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vi-VN" sz="1500">
                          <a:effectLst/>
                        </a:rPr>
                        <a:t>Hướng dẫn kỹ thuật, theo dõi tiến độ, kiểm tra chất lượng sản phẩm</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24076378"/>
                  </a:ext>
                </a:extLst>
              </a:tr>
              <a:tr h="699477">
                <a:tc>
                  <a:txBody>
                    <a:bodyPr/>
                    <a:lstStyle/>
                    <a:p>
                      <a:r>
                        <a:rPr lang="en-US" sz="1500" b="1">
                          <a:effectLst/>
                        </a:rPr>
                        <a:t>Outside Stakeholder</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500">
                          <a:effectLst/>
                        </a:rPr>
                        <a:t>Giáo vụ Khoa</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vi-VN" sz="1500">
                          <a:effectLst/>
                        </a:rPr>
                        <a:t>Người dùng chính của hệ thống, quản lý dữ liệu sinh viên – đề tài – giảng viên</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48363516"/>
                  </a:ext>
                </a:extLst>
              </a:tr>
              <a:tr h="699477">
                <a:tc>
                  <a:txBody>
                    <a:bodyPr/>
                    <a:lstStyle/>
                    <a:p>
                      <a:endParaRPr lang="en-US" sz="1500" dirty="0">
                        <a:effectLst/>
                      </a:endParaRP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en-US" sz="1500">
                          <a:effectLst/>
                        </a:rPr>
                        <a:t>Sinh viên</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r>
                        <a:rPr lang="vi-VN" sz="1500" dirty="0">
                          <a:effectLst/>
                        </a:rPr>
                        <a:t>Người dùng cuối – đăng ký đề tài, cập nhật tiến độ, nộp file báo cáo</a:t>
                      </a:r>
                    </a:p>
                  </a:txBody>
                  <a:tcPr marL="73977" marR="73977" marT="36989" marB="36989"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58789509"/>
                  </a:ext>
                </a:extLst>
              </a:tr>
            </a:tbl>
          </a:graphicData>
        </a:graphic>
      </p:graphicFrame>
      <p:sp>
        <p:nvSpPr>
          <p:cNvPr id="4" name="Rectangle 1">
            <a:extLst>
              <a:ext uri="{FF2B5EF4-FFF2-40B4-BE49-F238E27FC236}">
                <a16:creationId xmlns:a16="http://schemas.microsoft.com/office/drawing/2014/main" id="{2AB65899-F5F2-57BE-5B5E-D23B03352120}"/>
              </a:ext>
            </a:extLst>
          </p:cNvPr>
          <p:cNvSpPr>
            <a:spLocks noChangeArrowheads="1"/>
          </p:cNvSpPr>
          <p:nvPr/>
        </p:nvSpPr>
        <p:spPr bwMode="auto">
          <a:xfrm>
            <a:off x="3489279" y="2676012"/>
            <a:ext cx="117412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Freeform 42">
            <a:extLst>
              <a:ext uri="{FF2B5EF4-FFF2-40B4-BE49-F238E27FC236}">
                <a16:creationId xmlns:a16="http://schemas.microsoft.com/office/drawing/2014/main" id="{4BAF7928-181F-4A73-029C-AC11B795B271}"/>
              </a:ext>
            </a:extLst>
          </p:cNvPr>
          <p:cNvSpPr/>
          <p:nvPr/>
        </p:nvSpPr>
        <p:spPr>
          <a:xfrm>
            <a:off x="-57967" y="2735032"/>
            <a:ext cx="3376449" cy="2789743"/>
          </a:xfrm>
          <a:custGeom>
            <a:avLst/>
            <a:gdLst/>
            <a:ahLst/>
            <a:cxnLst/>
            <a:rect l="l" t="t" r="r" b="b"/>
            <a:pathLst>
              <a:path w="4963026" h="4114800">
                <a:moveTo>
                  <a:pt x="0" y="0"/>
                </a:moveTo>
                <a:lnTo>
                  <a:pt x="4963026" y="0"/>
                </a:lnTo>
                <a:lnTo>
                  <a:pt x="496302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extLst>
      <p:ext uri="{BB962C8B-B14F-4D97-AF65-F5344CB8AC3E}">
        <p14:creationId xmlns:p14="http://schemas.microsoft.com/office/powerpoint/2010/main" val="4117118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629078" y="7471515"/>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4" name="Hình chữ nhật: Góc Tròn 11">
            <a:extLst>
              <a:ext uri="{FF2B5EF4-FFF2-40B4-BE49-F238E27FC236}">
                <a16:creationId xmlns:a16="http://schemas.microsoft.com/office/drawing/2014/main" id="{0AE8F00F-1C1E-31E9-6B76-0F700DB0F843}"/>
              </a:ext>
            </a:extLst>
          </p:cNvPr>
          <p:cNvSpPr/>
          <p:nvPr/>
        </p:nvSpPr>
        <p:spPr>
          <a:xfrm>
            <a:off x="408342" y="1683863"/>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5" name="Hộp Văn bản 12">
            <a:extLst>
              <a:ext uri="{FF2B5EF4-FFF2-40B4-BE49-F238E27FC236}">
                <a16:creationId xmlns:a16="http://schemas.microsoft.com/office/drawing/2014/main" id="{A97307BB-DD92-6047-C0C1-0B1AD45E11E6}"/>
              </a:ext>
            </a:extLst>
          </p:cNvPr>
          <p:cNvSpPr txBox="1"/>
          <p:nvPr/>
        </p:nvSpPr>
        <p:spPr>
          <a:xfrm>
            <a:off x="1278500" y="1906208"/>
            <a:ext cx="3556256" cy="523220"/>
          </a:xfrm>
          <a:prstGeom prst="rect">
            <a:avLst/>
          </a:prstGeom>
          <a:noFill/>
        </p:spPr>
        <p:txBody>
          <a:bodyPr wrap="square" rtlCol="0">
            <a:spAutoFit/>
          </a:bodyPr>
          <a:lstStyle/>
          <a:p>
            <a:r>
              <a:rPr lang="en-US" sz="2800" b="1" dirty="0" err="1">
                <a:solidFill>
                  <a:schemeClr val="bg1"/>
                </a:solidFill>
                <a:latin typeface="Arial" panose="020B0604020202020204" pitchFamily="34" charset="0"/>
                <a:cs typeface="Arial" panose="020B0604020202020204" pitchFamily="34" charset="0"/>
              </a:rPr>
              <a:t>Tổng</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quan</a:t>
            </a:r>
            <a:endParaRPr lang="vi-VN" sz="2800" b="1" dirty="0">
              <a:solidFill>
                <a:schemeClr val="bg1"/>
              </a:solidFill>
              <a:latin typeface="Arial" panose="020B0604020202020204" pitchFamily="34" charset="0"/>
              <a:cs typeface="Arial" panose="020B0604020202020204" pitchFamily="34" charset="0"/>
            </a:endParaRPr>
          </a:p>
        </p:txBody>
      </p:sp>
      <p:pic>
        <p:nvPicPr>
          <p:cNvPr id="16" name="Hình ảnh 35" descr="Ảnh có chứa đồ họa véc-tơ&#10;&#10;Mô tả được tạo tự động">
            <a:extLst>
              <a:ext uri="{FF2B5EF4-FFF2-40B4-BE49-F238E27FC236}">
                <a16:creationId xmlns:a16="http://schemas.microsoft.com/office/drawing/2014/main" id="{A122139B-2C7E-F606-4145-6703F7BC37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702" y="1906208"/>
            <a:ext cx="796594" cy="796594"/>
          </a:xfrm>
          <a:prstGeom prst="rect">
            <a:avLst/>
          </a:prstGeom>
        </p:spPr>
      </p:pic>
      <p:sp>
        <p:nvSpPr>
          <p:cNvPr id="17" name="Hình chữ nhật: Góc Tròn 26">
            <a:extLst>
              <a:ext uri="{FF2B5EF4-FFF2-40B4-BE49-F238E27FC236}">
                <a16:creationId xmlns:a16="http://schemas.microsoft.com/office/drawing/2014/main" id="{79EE578A-35A7-77EC-2884-944E8BE10E95}"/>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ộp Văn bản 31">
            <a:extLst>
              <a:ext uri="{FF2B5EF4-FFF2-40B4-BE49-F238E27FC236}">
                <a16:creationId xmlns:a16="http://schemas.microsoft.com/office/drawing/2014/main" id="{410C2CE9-F33F-1A85-17E3-37BAE231AF11}"/>
              </a:ext>
            </a:extLst>
          </p:cNvPr>
          <p:cNvSpPr txBox="1"/>
          <p:nvPr/>
        </p:nvSpPr>
        <p:spPr>
          <a:xfrm>
            <a:off x="567172" y="5502701"/>
            <a:ext cx="2120802"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Giới</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thiệu</a:t>
            </a:r>
            <a:endParaRPr lang="vi-VN" sz="2800" b="1" dirty="0">
              <a:latin typeface="Arial" panose="020B0604020202020204" pitchFamily="34" charset="0"/>
              <a:cs typeface="Arial" panose="020B0604020202020204" pitchFamily="34" charset="0"/>
            </a:endParaRPr>
          </a:p>
        </p:txBody>
      </p:sp>
      <p:pic>
        <p:nvPicPr>
          <p:cNvPr id="19" name="Hình ảnh 38">
            <a:extLst>
              <a:ext uri="{FF2B5EF4-FFF2-40B4-BE49-F238E27FC236}">
                <a16:creationId xmlns:a16="http://schemas.microsoft.com/office/drawing/2014/main" id="{3501007F-430E-22FE-F0BC-A7809CBD0C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75" y="4041009"/>
            <a:ext cx="1184397" cy="1184397"/>
          </a:xfrm>
          <a:prstGeom prst="rect">
            <a:avLst/>
          </a:prstGeom>
        </p:spPr>
      </p:pic>
      <p:sp>
        <p:nvSpPr>
          <p:cNvPr id="20" name="Hình chữ nhật: Góc Tròn 28">
            <a:extLst>
              <a:ext uri="{FF2B5EF4-FFF2-40B4-BE49-F238E27FC236}">
                <a16:creationId xmlns:a16="http://schemas.microsoft.com/office/drawing/2014/main" id="{B5FF0D5F-839F-1C51-9334-39A730EEA254}"/>
              </a:ext>
            </a:extLst>
          </p:cNvPr>
          <p:cNvSpPr/>
          <p:nvPr/>
        </p:nvSpPr>
        <p:spPr>
          <a:xfrm>
            <a:off x="3330836"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ộp Văn bản 32">
            <a:extLst>
              <a:ext uri="{FF2B5EF4-FFF2-40B4-BE49-F238E27FC236}">
                <a16:creationId xmlns:a16="http://schemas.microsoft.com/office/drawing/2014/main" id="{229B2999-7BAC-7253-69F6-D57BB09FE3FF}"/>
              </a:ext>
            </a:extLst>
          </p:cNvPr>
          <p:cNvSpPr txBox="1"/>
          <p:nvPr/>
        </p:nvSpPr>
        <p:spPr>
          <a:xfrm>
            <a:off x="3520538" y="5442118"/>
            <a:ext cx="2117603"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Lý do </a:t>
            </a:r>
            <a:endParaRPr lang="vi-VN" sz="2800" b="1" dirty="0">
              <a:latin typeface="Arial" panose="020B0604020202020204" pitchFamily="34" charset="0"/>
              <a:cs typeface="Arial" panose="020B0604020202020204" pitchFamily="34" charset="0"/>
            </a:endParaRPr>
          </a:p>
        </p:txBody>
      </p:sp>
      <p:pic>
        <p:nvPicPr>
          <p:cNvPr id="22" name="Hình ảnh 41">
            <a:extLst>
              <a:ext uri="{FF2B5EF4-FFF2-40B4-BE49-F238E27FC236}">
                <a16:creationId xmlns:a16="http://schemas.microsoft.com/office/drawing/2014/main" id="{A9A38B73-9D68-90B9-6316-5D7A7C4357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3688" y="4025647"/>
            <a:ext cx="1091305" cy="1091305"/>
          </a:xfrm>
          <a:prstGeom prst="rect">
            <a:avLst/>
          </a:prstGeom>
        </p:spPr>
      </p:pic>
      <p:sp>
        <p:nvSpPr>
          <p:cNvPr id="23" name="Hình chữ nhật: Góc Tròn 29">
            <a:extLst>
              <a:ext uri="{FF2B5EF4-FFF2-40B4-BE49-F238E27FC236}">
                <a16:creationId xmlns:a16="http://schemas.microsoft.com/office/drawing/2014/main" id="{C93C58BE-0270-EFF7-19B4-600B6C2B12A8}"/>
              </a:ext>
            </a:extLst>
          </p:cNvPr>
          <p:cNvSpPr/>
          <p:nvPr/>
        </p:nvSpPr>
        <p:spPr>
          <a:xfrm>
            <a:off x="6431608" y="3854027"/>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6" name="Hộp Văn bản 33">
            <a:extLst>
              <a:ext uri="{FF2B5EF4-FFF2-40B4-BE49-F238E27FC236}">
                <a16:creationId xmlns:a16="http://schemas.microsoft.com/office/drawing/2014/main" id="{5DEBFDE2-BF9D-F434-641A-6B5D6B5CE5CA}"/>
              </a:ext>
            </a:extLst>
          </p:cNvPr>
          <p:cNvSpPr txBox="1"/>
          <p:nvPr/>
        </p:nvSpPr>
        <p:spPr>
          <a:xfrm>
            <a:off x="6681498" y="5386932"/>
            <a:ext cx="2066558"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Mục</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đích</a:t>
            </a:r>
            <a:endParaRPr lang="vi-VN" sz="2800" b="1" dirty="0">
              <a:latin typeface="Arial" panose="020B0604020202020204" pitchFamily="34" charset="0"/>
              <a:cs typeface="Arial" panose="020B0604020202020204" pitchFamily="34" charset="0"/>
            </a:endParaRPr>
          </a:p>
        </p:txBody>
      </p:sp>
      <p:pic>
        <p:nvPicPr>
          <p:cNvPr id="37" name="Hình ảnh 44">
            <a:extLst>
              <a:ext uri="{FF2B5EF4-FFF2-40B4-BE49-F238E27FC236}">
                <a16:creationId xmlns:a16="http://schemas.microsoft.com/office/drawing/2014/main" id="{CDBC2C83-EE13-43A9-B0F9-BB2B766CC2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7166" y="4077325"/>
            <a:ext cx="1051027" cy="1051027"/>
          </a:xfrm>
          <a:prstGeom prst="rect">
            <a:avLst/>
          </a:prstGeom>
        </p:spPr>
      </p:pic>
      <p:sp>
        <p:nvSpPr>
          <p:cNvPr id="38" name="Hình chữ nhật: Góc Tròn 30">
            <a:extLst>
              <a:ext uri="{FF2B5EF4-FFF2-40B4-BE49-F238E27FC236}">
                <a16:creationId xmlns:a16="http://schemas.microsoft.com/office/drawing/2014/main" id="{A9A3BD2E-6955-2AD6-B2AE-A5411958A9DC}"/>
              </a:ext>
            </a:extLst>
          </p:cNvPr>
          <p:cNvSpPr/>
          <p:nvPr/>
        </p:nvSpPr>
        <p:spPr>
          <a:xfrm>
            <a:off x="94497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Hộp Văn bản 34">
            <a:extLst>
              <a:ext uri="{FF2B5EF4-FFF2-40B4-BE49-F238E27FC236}">
                <a16:creationId xmlns:a16="http://schemas.microsoft.com/office/drawing/2014/main" id="{3150AE28-A04A-7F42-0D69-E02760548516}"/>
              </a:ext>
            </a:extLst>
          </p:cNvPr>
          <p:cNvSpPr txBox="1"/>
          <p:nvPr/>
        </p:nvSpPr>
        <p:spPr>
          <a:xfrm>
            <a:off x="9615973" y="5327906"/>
            <a:ext cx="2058501"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Ý </a:t>
            </a:r>
            <a:r>
              <a:rPr lang="en-US" sz="2800" b="1" dirty="0" err="1">
                <a:latin typeface="Arial" panose="020B0604020202020204" pitchFamily="34" charset="0"/>
                <a:cs typeface="Arial" panose="020B0604020202020204" pitchFamily="34" charset="0"/>
              </a:rPr>
              <a:t>nghĩa</a:t>
            </a:r>
            <a:endParaRPr lang="vi-VN" sz="2800" b="1" dirty="0">
              <a:latin typeface="Arial" panose="020B0604020202020204" pitchFamily="34" charset="0"/>
              <a:cs typeface="Arial" panose="020B0604020202020204" pitchFamily="34" charset="0"/>
            </a:endParaRPr>
          </a:p>
        </p:txBody>
      </p:sp>
      <p:pic>
        <p:nvPicPr>
          <p:cNvPr id="43" name="Hình ảnh 47">
            <a:extLst>
              <a:ext uri="{FF2B5EF4-FFF2-40B4-BE49-F238E27FC236}">
                <a16:creationId xmlns:a16="http://schemas.microsoft.com/office/drawing/2014/main" id="{266ACF33-A45C-33D0-9FA1-88421FBF4D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86296" y="4129904"/>
            <a:ext cx="1091782" cy="1091782"/>
          </a:xfrm>
          <a:prstGeom prst="rect">
            <a:avLst/>
          </a:prstGeom>
        </p:spPr>
      </p:pic>
      <p:sp>
        <p:nvSpPr>
          <p:cNvPr id="44" name="Hộp Văn bản 1">
            <a:extLst>
              <a:ext uri="{FF2B5EF4-FFF2-40B4-BE49-F238E27FC236}">
                <a16:creationId xmlns:a16="http://schemas.microsoft.com/office/drawing/2014/main" id="{540D71D4-78CD-FED5-2462-1FA3A1854535}"/>
              </a:ext>
            </a:extLst>
          </p:cNvPr>
          <p:cNvSpPr txBox="1"/>
          <p:nvPr/>
        </p:nvSpPr>
        <p:spPr>
          <a:xfrm>
            <a:off x="1849618" y="595402"/>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Lập</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r>
              <a:rPr lang="en-US" sz="5400" b="1" dirty="0">
                <a:solidFill>
                  <a:srgbClr val="438AFE"/>
                </a:solidFill>
                <a:latin typeface="Arial" panose="020B0604020202020204" pitchFamily="34" charset="0"/>
                <a:cs typeface="Arial" panose="020B0604020202020204" pitchFamily="34" charset="0"/>
              </a:rPr>
              <a:t> web </a:t>
            </a:r>
            <a:r>
              <a:rPr lang="en-US" sz="5400" b="1" dirty="0" err="1">
                <a:solidFill>
                  <a:srgbClr val="438AFE"/>
                </a:solidFill>
                <a:latin typeface="Arial" panose="020B0604020202020204" pitchFamily="34" charset="0"/>
                <a:cs typeface="Arial" panose="020B0604020202020204" pitchFamily="34" charset="0"/>
              </a:rPr>
              <a:t>nâng</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cao</a:t>
            </a:r>
            <a:endParaRPr lang="vi-VN" sz="5400" b="1" dirty="0">
              <a:solidFill>
                <a:srgbClr val="438AF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0106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73805" y="-16880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326497" y="451883"/>
            <a:ext cx="3465981"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Lý do</a:t>
            </a:r>
            <a:endParaRPr lang="vi-VN" sz="4400" b="1" dirty="0">
              <a:solidFill>
                <a:schemeClr val="bg1"/>
              </a:solidFill>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849085" y="1593123"/>
            <a:ext cx="1064622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vi-VN" dirty="0">
                <a:solidFill>
                  <a:schemeClr val="tx1"/>
                </a:solidFill>
              </a:rPr>
              <a:t>Thương mại điện tử ngày càng phát triển, mua sắm trực tuyến trở nên phổ biến nhờ sự bùng nổ của công nghệ thông tin.</a:t>
            </a:r>
          </a:p>
          <a:p>
            <a:pPr marL="285750" indent="-285750">
              <a:buFont typeface="Arial" panose="020B0604020202020204" pitchFamily="34" charset="0"/>
              <a:buChar char="•"/>
            </a:pPr>
            <a:r>
              <a:rPr lang="vi-VN" dirty="0">
                <a:solidFill>
                  <a:schemeClr val="tx1"/>
                </a:solidFill>
              </a:rPr>
              <a:t>Laptop và điện thoại là hai mặt hàng công nghệ có nhu cầu cao, thường xuyên được tiêu thụ online.</a:t>
            </a:r>
          </a:p>
          <a:p>
            <a:pPr marL="285750" indent="-285750">
              <a:buFont typeface="Arial" panose="020B0604020202020204" pitchFamily="34" charset="0"/>
              <a:buChar char="•"/>
            </a:pPr>
            <a:r>
              <a:rPr lang="vi-VN" dirty="0">
                <a:solidFill>
                  <a:schemeClr val="tx1"/>
                </a:solidFill>
              </a:rPr>
              <a:t>Việc xây dựng website bán laptop và điện thoại giúp đáp ứng xu hướng tiêu dùng hiện đại, đồng thời rèn luyện kỹ năng lập trình web như:</a:t>
            </a:r>
          </a:p>
          <a:p>
            <a:pPr marL="742950" lvl="1" indent="-285750">
              <a:buFont typeface="Arial" panose="020B0604020202020204" pitchFamily="34" charset="0"/>
              <a:buChar char="•"/>
            </a:pPr>
            <a:r>
              <a:rPr lang="vi-VN" dirty="0">
                <a:solidFill>
                  <a:schemeClr val="tx1"/>
                </a:solidFill>
              </a:rPr>
              <a:t>Quản lý CSDL, thiết kế giao diện người dùng, xử lý backend.</a:t>
            </a:r>
          </a:p>
          <a:p>
            <a:pPr marL="742950" lvl="1" indent="-285750">
              <a:buFont typeface="Arial" panose="020B0604020202020204" pitchFamily="34" charset="0"/>
              <a:buChar char="•"/>
            </a:pPr>
            <a:r>
              <a:rPr lang="vi-VN" dirty="0">
                <a:solidFill>
                  <a:schemeClr val="tx1"/>
                </a:solidFill>
              </a:rPr>
              <a:t>Làm việc nhóm và chia module phát triển hiệu quả.</a:t>
            </a:r>
          </a:p>
          <a:p>
            <a:pPr marL="742950" lvl="1" indent="-285750">
              <a:buFont typeface="Arial" panose="020B0604020202020204" pitchFamily="34" charset="0"/>
              <a:buChar char="•"/>
            </a:pPr>
            <a:r>
              <a:rPr lang="vi-VN" dirty="0">
                <a:solidFill>
                  <a:schemeClr val="tx1"/>
                </a:solidFill>
              </a:rPr>
              <a:t>Áp dụng các công nghệ hiện đại: ReactJS, NodeJS, Express, MongoDB.</a:t>
            </a:r>
          </a:p>
          <a:p>
            <a:pPr marL="285750" indent="-285750">
              <a:buFont typeface="Arial" panose="020B0604020202020204" pitchFamily="34" charset="0"/>
              <a:buChar char="•"/>
            </a:pPr>
            <a:r>
              <a:rPr lang="vi-VN" dirty="0">
                <a:solidFill>
                  <a:schemeClr val="tx1"/>
                </a:solidFill>
              </a:rPr>
              <a:t>Đề tài thể hiện khả năng vận dụng kiến thức vào thực tế và hiểu sâu về quy trình phát triển hệ thống web.</a:t>
            </a:r>
            <a:endParaRPr lang="en-MY" dirty="0">
              <a:solidFill>
                <a:schemeClr val="tx1"/>
              </a:solidFill>
            </a:endParaRPr>
          </a:p>
        </p:txBody>
      </p:sp>
      <p:pic>
        <p:nvPicPr>
          <p:cNvPr id="1029" name="Picture 5" descr="This contains: sale, price, basket, merchandise, delivery, marketing, summing, transaction, button, isolated, supermarket, bag, e-commerce, internet, sign, icon, cart, buttons, shop, buy, plus, online, symbol, commerce, market, purchase, store, red, sell, discount, commercial, retail, e-business, business, web, app, vector, illustration, e-shopping, online shopping, view, content, product, trade, electronic, client, graphic, web icon, web button">
            <a:extLst>
              <a:ext uri="{FF2B5EF4-FFF2-40B4-BE49-F238E27FC236}">
                <a16:creationId xmlns:a16="http://schemas.microsoft.com/office/drawing/2014/main" id="{BB7EBAB9-BEF3-DB5E-ADED-BF4054C485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6381" y="4633207"/>
            <a:ext cx="2238375" cy="18669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This may contain: black and white shopping icons with sale signs on the front, an ad sign in the back">
            <a:extLst>
              <a:ext uri="{FF2B5EF4-FFF2-40B4-BE49-F238E27FC236}">
                <a16:creationId xmlns:a16="http://schemas.microsoft.com/office/drawing/2014/main" id="{44720947-411C-B597-8482-C1B12256A9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1006" y="4633208"/>
            <a:ext cx="1985165" cy="18669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This may contain: an illustration of a mobile phone with a storefront on the screen">
            <a:extLst>
              <a:ext uri="{FF2B5EF4-FFF2-40B4-BE49-F238E27FC236}">
                <a16:creationId xmlns:a16="http://schemas.microsoft.com/office/drawing/2014/main" id="{1829441C-E9FD-7C4E-3E68-C5EA7C2EBA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6911" y="4633208"/>
            <a:ext cx="1866900"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974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928994" y="7407068"/>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26" name="Nhóm 25">
            <a:extLst>
              <a:ext uri="{FF2B5EF4-FFF2-40B4-BE49-F238E27FC236}">
                <a16:creationId xmlns:a16="http://schemas.microsoft.com/office/drawing/2014/main" id="{D342F315-FC7C-41AC-9AB3-FEAB636CD31A}"/>
              </a:ext>
            </a:extLst>
          </p:cNvPr>
          <p:cNvGrpSpPr/>
          <p:nvPr/>
        </p:nvGrpSpPr>
        <p:grpSpPr>
          <a:xfrm rot="10800000">
            <a:off x="1224464" y="11210583"/>
            <a:ext cx="1777399" cy="1994336"/>
            <a:chOff x="1224464" y="4485316"/>
            <a:chExt cx="1777399" cy="1994336"/>
          </a:xfrm>
        </p:grpSpPr>
        <p:sp>
          <p:nvSpPr>
            <p:cNvPr id="37" name="Hình chữ nhật 36">
              <a:extLst>
                <a:ext uri="{FF2B5EF4-FFF2-40B4-BE49-F238E27FC236}">
                  <a16:creationId xmlns:a16="http://schemas.microsoft.com/office/drawing/2014/main" id="{8FD77EBC-B58F-494B-A45B-C0AB5E6E0CC6}"/>
                </a:ext>
              </a:extLst>
            </p:cNvPr>
            <p:cNvSpPr/>
            <p:nvPr/>
          </p:nvSpPr>
          <p:spPr>
            <a:xfrm>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a:extLst>
                <a:ext uri="{FF2B5EF4-FFF2-40B4-BE49-F238E27FC236}">
                  <a16:creationId xmlns:a16="http://schemas.microsoft.com/office/drawing/2014/main" id="{6A841DD3-B7C0-437D-8D3D-A84A3A841142}"/>
                </a:ext>
              </a:extLst>
            </p:cNvPr>
            <p:cNvSpPr/>
            <p:nvPr/>
          </p:nvSpPr>
          <p:spPr>
            <a:xfrm rot="21587268">
              <a:off x="1367111" y="4679501"/>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Chèn ảnh</a:t>
              </a:r>
              <a:endParaRPr lang="vi-VN">
                <a:solidFill>
                  <a:schemeClr val="tx1"/>
                </a:solidFill>
              </a:endParaRPr>
            </a:p>
          </p:txBody>
        </p:sp>
      </p:grpSp>
      <p:grpSp>
        <p:nvGrpSpPr>
          <p:cNvPr id="41" name="Nhóm 40">
            <a:extLst>
              <a:ext uri="{FF2B5EF4-FFF2-40B4-BE49-F238E27FC236}">
                <a16:creationId xmlns:a16="http://schemas.microsoft.com/office/drawing/2014/main" id="{6F0C192F-9CC4-4078-A5A5-493E118C4CC0}"/>
              </a:ext>
            </a:extLst>
          </p:cNvPr>
          <p:cNvGrpSpPr/>
          <p:nvPr/>
        </p:nvGrpSpPr>
        <p:grpSpPr>
          <a:xfrm rot="11499419">
            <a:off x="454595" y="8599495"/>
            <a:ext cx="1777399" cy="1994336"/>
            <a:chOff x="454595" y="1874228"/>
            <a:chExt cx="1777399" cy="1994336"/>
          </a:xfrm>
        </p:grpSpPr>
        <p:sp>
          <p:nvSpPr>
            <p:cNvPr id="43" name="Hình chữ nhật 42">
              <a:extLst>
                <a:ext uri="{FF2B5EF4-FFF2-40B4-BE49-F238E27FC236}">
                  <a16:creationId xmlns:a16="http://schemas.microsoft.com/office/drawing/2014/main" id="{517B0649-26AF-49F6-850F-475E823F12A9}"/>
                </a:ext>
              </a:extLst>
            </p:cNvPr>
            <p:cNvSpPr/>
            <p:nvPr/>
          </p:nvSpPr>
          <p:spPr>
            <a:xfrm>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Hình chữ nhật 43">
              <a:extLst>
                <a:ext uri="{FF2B5EF4-FFF2-40B4-BE49-F238E27FC236}">
                  <a16:creationId xmlns:a16="http://schemas.microsoft.com/office/drawing/2014/main" id="{C88B7502-ADBF-4392-B76C-0A8C10B0E511}"/>
                </a:ext>
              </a:extLst>
            </p:cNvPr>
            <p:cNvSpPr/>
            <p:nvPr/>
          </p:nvSpPr>
          <p:spPr>
            <a:xfrm>
              <a:off x="577666" y="2114798"/>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Chèn ảnh</a:t>
              </a:r>
              <a:endParaRPr lang="vi-VN">
                <a:solidFill>
                  <a:schemeClr val="tx1"/>
                </a:solidFill>
              </a:endParaRPr>
            </a:p>
          </p:txBody>
        </p:sp>
      </p:grpSp>
      <p:sp>
        <p:nvSpPr>
          <p:cNvPr id="4" name="Hình chữ nhật: Góc Tròn 11">
            <a:extLst>
              <a:ext uri="{FF2B5EF4-FFF2-40B4-BE49-F238E27FC236}">
                <a16:creationId xmlns:a16="http://schemas.microsoft.com/office/drawing/2014/main" id="{979261A1-385E-44E7-92A5-173B5D413E35}"/>
              </a:ext>
            </a:extLst>
          </p:cNvPr>
          <p:cNvSpPr/>
          <p:nvPr/>
        </p:nvSpPr>
        <p:spPr>
          <a:xfrm>
            <a:off x="408342" y="1683863"/>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5" name="Hộp Văn bản 12">
            <a:extLst>
              <a:ext uri="{FF2B5EF4-FFF2-40B4-BE49-F238E27FC236}">
                <a16:creationId xmlns:a16="http://schemas.microsoft.com/office/drawing/2014/main" id="{0822BEB5-40AB-40DC-5D43-45143BB5C383}"/>
              </a:ext>
            </a:extLst>
          </p:cNvPr>
          <p:cNvSpPr txBox="1"/>
          <p:nvPr/>
        </p:nvSpPr>
        <p:spPr>
          <a:xfrm>
            <a:off x="1278500" y="1906208"/>
            <a:ext cx="3556256" cy="523220"/>
          </a:xfrm>
          <a:prstGeom prst="rect">
            <a:avLst/>
          </a:prstGeom>
          <a:noFill/>
        </p:spPr>
        <p:txBody>
          <a:bodyPr wrap="square" rtlCol="0">
            <a:spAutoFit/>
          </a:bodyPr>
          <a:lstStyle/>
          <a:p>
            <a:r>
              <a:rPr lang="en-US" sz="2800" b="1" dirty="0" err="1">
                <a:solidFill>
                  <a:schemeClr val="bg1"/>
                </a:solidFill>
                <a:latin typeface="Arial" panose="020B0604020202020204" pitchFamily="34" charset="0"/>
                <a:cs typeface="Arial" panose="020B0604020202020204" pitchFamily="34" charset="0"/>
              </a:rPr>
              <a:t>Tổng</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quan</a:t>
            </a:r>
            <a:endParaRPr lang="vi-VN" sz="2800" b="1" dirty="0">
              <a:solidFill>
                <a:schemeClr val="bg1"/>
              </a:solidFill>
              <a:latin typeface="Arial" panose="020B0604020202020204" pitchFamily="34" charset="0"/>
              <a:cs typeface="Arial" panose="020B0604020202020204" pitchFamily="34" charset="0"/>
            </a:endParaRPr>
          </a:p>
        </p:txBody>
      </p:sp>
      <p:pic>
        <p:nvPicPr>
          <p:cNvPr id="6" name="Hình ảnh 35" descr="Ảnh có chứa đồ họa véc-tơ&#10;&#10;Mô tả được tạo tự động">
            <a:extLst>
              <a:ext uri="{FF2B5EF4-FFF2-40B4-BE49-F238E27FC236}">
                <a16:creationId xmlns:a16="http://schemas.microsoft.com/office/drawing/2014/main" id="{A35534BA-7DF5-ACEF-ED7A-F9247F1F8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1906208"/>
            <a:ext cx="796594" cy="796594"/>
          </a:xfrm>
          <a:prstGeom prst="rect">
            <a:avLst/>
          </a:prstGeom>
        </p:spPr>
      </p:pic>
      <p:sp>
        <p:nvSpPr>
          <p:cNvPr id="8" name="Hình chữ nhật: Góc Tròn 26">
            <a:extLst>
              <a:ext uri="{FF2B5EF4-FFF2-40B4-BE49-F238E27FC236}">
                <a16:creationId xmlns:a16="http://schemas.microsoft.com/office/drawing/2014/main" id="{8143AAC5-1DA3-302B-3808-CF5337DEEE82}"/>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ộp Văn bản 31">
            <a:extLst>
              <a:ext uri="{FF2B5EF4-FFF2-40B4-BE49-F238E27FC236}">
                <a16:creationId xmlns:a16="http://schemas.microsoft.com/office/drawing/2014/main" id="{CCEF1571-E62F-D907-5012-BBFB170016A3}"/>
              </a:ext>
            </a:extLst>
          </p:cNvPr>
          <p:cNvSpPr txBox="1"/>
          <p:nvPr/>
        </p:nvSpPr>
        <p:spPr>
          <a:xfrm>
            <a:off x="567172" y="5502701"/>
            <a:ext cx="2120802"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Giới</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thiệu</a:t>
            </a:r>
            <a:endParaRPr lang="vi-VN" sz="2800" b="1" dirty="0">
              <a:latin typeface="Arial" panose="020B0604020202020204" pitchFamily="34" charset="0"/>
              <a:cs typeface="Arial" panose="020B0604020202020204" pitchFamily="34" charset="0"/>
            </a:endParaRPr>
          </a:p>
        </p:txBody>
      </p:sp>
      <p:pic>
        <p:nvPicPr>
          <p:cNvPr id="10" name="Hình ảnh 38">
            <a:extLst>
              <a:ext uri="{FF2B5EF4-FFF2-40B4-BE49-F238E27FC236}">
                <a16:creationId xmlns:a16="http://schemas.microsoft.com/office/drawing/2014/main" id="{0B43BF15-A22E-CEE9-96B4-467D0E864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375" y="4041009"/>
            <a:ext cx="1184397" cy="1184397"/>
          </a:xfrm>
          <a:prstGeom prst="rect">
            <a:avLst/>
          </a:prstGeom>
        </p:spPr>
      </p:pic>
      <p:sp>
        <p:nvSpPr>
          <p:cNvPr id="11" name="Hình chữ nhật: Góc Tròn 28">
            <a:extLst>
              <a:ext uri="{FF2B5EF4-FFF2-40B4-BE49-F238E27FC236}">
                <a16:creationId xmlns:a16="http://schemas.microsoft.com/office/drawing/2014/main" id="{5D2806C2-A55C-3399-1D4D-72F68550FE1C}"/>
              </a:ext>
            </a:extLst>
          </p:cNvPr>
          <p:cNvSpPr/>
          <p:nvPr/>
        </p:nvSpPr>
        <p:spPr>
          <a:xfrm>
            <a:off x="3330836"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ộp Văn bản 32">
            <a:extLst>
              <a:ext uri="{FF2B5EF4-FFF2-40B4-BE49-F238E27FC236}">
                <a16:creationId xmlns:a16="http://schemas.microsoft.com/office/drawing/2014/main" id="{B979D0C3-091C-BE2F-5E5A-BECF4B7B908D}"/>
              </a:ext>
            </a:extLst>
          </p:cNvPr>
          <p:cNvSpPr txBox="1"/>
          <p:nvPr/>
        </p:nvSpPr>
        <p:spPr>
          <a:xfrm>
            <a:off x="3520538" y="5442118"/>
            <a:ext cx="2117603"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Lý do </a:t>
            </a:r>
            <a:endParaRPr lang="vi-VN" sz="2800" b="1" dirty="0">
              <a:latin typeface="Arial" panose="020B0604020202020204" pitchFamily="34" charset="0"/>
              <a:cs typeface="Arial" panose="020B0604020202020204" pitchFamily="34" charset="0"/>
            </a:endParaRPr>
          </a:p>
        </p:txBody>
      </p:sp>
      <p:pic>
        <p:nvPicPr>
          <p:cNvPr id="15" name="Hình ảnh 41">
            <a:extLst>
              <a:ext uri="{FF2B5EF4-FFF2-40B4-BE49-F238E27FC236}">
                <a16:creationId xmlns:a16="http://schemas.microsoft.com/office/drawing/2014/main" id="{FAB9B11A-34F3-DC31-0AF0-B14CD4A3CA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3688" y="4025647"/>
            <a:ext cx="1091305" cy="1091305"/>
          </a:xfrm>
          <a:prstGeom prst="rect">
            <a:avLst/>
          </a:prstGeom>
        </p:spPr>
      </p:pic>
      <p:sp>
        <p:nvSpPr>
          <p:cNvPr id="16" name="Hình chữ nhật: Góc Tròn 29">
            <a:extLst>
              <a:ext uri="{FF2B5EF4-FFF2-40B4-BE49-F238E27FC236}">
                <a16:creationId xmlns:a16="http://schemas.microsoft.com/office/drawing/2014/main" id="{8C9A68D6-0AD6-FBE2-DBE6-211456826911}"/>
              </a:ext>
            </a:extLst>
          </p:cNvPr>
          <p:cNvSpPr/>
          <p:nvPr/>
        </p:nvSpPr>
        <p:spPr>
          <a:xfrm>
            <a:off x="6431608" y="3854027"/>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7" name="Hộp Văn bản 33">
            <a:extLst>
              <a:ext uri="{FF2B5EF4-FFF2-40B4-BE49-F238E27FC236}">
                <a16:creationId xmlns:a16="http://schemas.microsoft.com/office/drawing/2014/main" id="{14B273E4-26AC-BE5A-1AB4-4E698CCEEB8A}"/>
              </a:ext>
            </a:extLst>
          </p:cNvPr>
          <p:cNvSpPr txBox="1"/>
          <p:nvPr/>
        </p:nvSpPr>
        <p:spPr>
          <a:xfrm>
            <a:off x="6681498" y="5386932"/>
            <a:ext cx="2066558"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Mục</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đích</a:t>
            </a:r>
            <a:endParaRPr lang="vi-VN" sz="2800" b="1" dirty="0">
              <a:latin typeface="Arial" panose="020B0604020202020204" pitchFamily="34" charset="0"/>
              <a:cs typeface="Arial" panose="020B0604020202020204" pitchFamily="34" charset="0"/>
            </a:endParaRPr>
          </a:p>
        </p:txBody>
      </p:sp>
      <p:pic>
        <p:nvPicPr>
          <p:cNvPr id="18" name="Hình ảnh 44">
            <a:extLst>
              <a:ext uri="{FF2B5EF4-FFF2-40B4-BE49-F238E27FC236}">
                <a16:creationId xmlns:a16="http://schemas.microsoft.com/office/drawing/2014/main" id="{349291B9-FF19-7FA3-DEA7-DF84A5BD48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7166" y="4077325"/>
            <a:ext cx="1051027" cy="1051027"/>
          </a:xfrm>
          <a:prstGeom prst="rect">
            <a:avLst/>
          </a:prstGeom>
        </p:spPr>
      </p:pic>
      <p:sp>
        <p:nvSpPr>
          <p:cNvPr id="19" name="Hình chữ nhật: Góc Tròn 30">
            <a:extLst>
              <a:ext uri="{FF2B5EF4-FFF2-40B4-BE49-F238E27FC236}">
                <a16:creationId xmlns:a16="http://schemas.microsoft.com/office/drawing/2014/main" id="{41670972-E7FB-C885-43F3-C71F65B0A322}"/>
              </a:ext>
            </a:extLst>
          </p:cNvPr>
          <p:cNvSpPr/>
          <p:nvPr/>
        </p:nvSpPr>
        <p:spPr>
          <a:xfrm>
            <a:off x="94497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Hộp Văn bản 34">
            <a:extLst>
              <a:ext uri="{FF2B5EF4-FFF2-40B4-BE49-F238E27FC236}">
                <a16:creationId xmlns:a16="http://schemas.microsoft.com/office/drawing/2014/main" id="{4797B4F6-5027-2155-A879-0EBC5B71446A}"/>
              </a:ext>
            </a:extLst>
          </p:cNvPr>
          <p:cNvSpPr txBox="1"/>
          <p:nvPr/>
        </p:nvSpPr>
        <p:spPr>
          <a:xfrm>
            <a:off x="9615973" y="5327906"/>
            <a:ext cx="2058501"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Ý </a:t>
            </a:r>
            <a:r>
              <a:rPr lang="en-US" sz="2800" b="1" dirty="0" err="1">
                <a:latin typeface="Arial" panose="020B0604020202020204" pitchFamily="34" charset="0"/>
                <a:cs typeface="Arial" panose="020B0604020202020204" pitchFamily="34" charset="0"/>
              </a:rPr>
              <a:t>nghĩa</a:t>
            </a:r>
            <a:endParaRPr lang="vi-VN" sz="2800" b="1" dirty="0">
              <a:latin typeface="Arial" panose="020B0604020202020204" pitchFamily="34" charset="0"/>
              <a:cs typeface="Arial" panose="020B0604020202020204" pitchFamily="34" charset="0"/>
            </a:endParaRPr>
          </a:p>
        </p:txBody>
      </p:sp>
      <p:pic>
        <p:nvPicPr>
          <p:cNvPr id="21" name="Hình ảnh 47">
            <a:extLst>
              <a:ext uri="{FF2B5EF4-FFF2-40B4-BE49-F238E27FC236}">
                <a16:creationId xmlns:a16="http://schemas.microsoft.com/office/drawing/2014/main" id="{D4171921-C432-4DA5-1A4A-36E15AC14C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86296" y="4129904"/>
            <a:ext cx="1091782" cy="1091782"/>
          </a:xfrm>
          <a:prstGeom prst="rect">
            <a:avLst/>
          </a:prstGeom>
        </p:spPr>
      </p:pic>
      <p:sp>
        <p:nvSpPr>
          <p:cNvPr id="22" name="Hộp Văn bản 1">
            <a:extLst>
              <a:ext uri="{FF2B5EF4-FFF2-40B4-BE49-F238E27FC236}">
                <a16:creationId xmlns:a16="http://schemas.microsoft.com/office/drawing/2014/main" id="{D7F8C3CF-A96A-8CB4-C4B3-BB14DC660311}"/>
              </a:ext>
            </a:extLst>
          </p:cNvPr>
          <p:cNvSpPr txBox="1"/>
          <p:nvPr/>
        </p:nvSpPr>
        <p:spPr>
          <a:xfrm>
            <a:off x="1849618" y="595402"/>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Lập</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r>
              <a:rPr lang="en-US" sz="5400" b="1" dirty="0">
                <a:solidFill>
                  <a:srgbClr val="438AFE"/>
                </a:solidFill>
                <a:latin typeface="Arial" panose="020B0604020202020204" pitchFamily="34" charset="0"/>
                <a:cs typeface="Arial" panose="020B0604020202020204" pitchFamily="34" charset="0"/>
              </a:rPr>
              <a:t> web </a:t>
            </a:r>
            <a:r>
              <a:rPr lang="en-US" sz="5400" b="1" dirty="0" err="1">
                <a:solidFill>
                  <a:srgbClr val="438AFE"/>
                </a:solidFill>
                <a:latin typeface="Arial" panose="020B0604020202020204" pitchFamily="34" charset="0"/>
                <a:cs typeface="Arial" panose="020B0604020202020204" pitchFamily="34" charset="0"/>
              </a:rPr>
              <a:t>nâng</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cao</a:t>
            </a:r>
            <a:endParaRPr lang="vi-VN" sz="5400" b="1" dirty="0">
              <a:solidFill>
                <a:srgbClr val="438AF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1466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1" y="-327342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499" y="-308369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1" y="-308369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5851604" y="3863977"/>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92773" y="5482484"/>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570" y="4020792"/>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929109" y="3886636"/>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739407" y="5421901"/>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6257" y="4005430"/>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265496" y="-317500"/>
            <a:ext cx="12867926" cy="751840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122923" y="-83385"/>
            <a:ext cx="3147403" cy="769441"/>
          </a:xfrm>
          <a:prstGeom prst="rect">
            <a:avLst/>
          </a:prstGeom>
          <a:noFill/>
        </p:spPr>
        <p:txBody>
          <a:bodyPr wrap="square" rtlCol="0">
            <a:spAutoFit/>
          </a:bodyPr>
          <a:lstStyle/>
          <a:p>
            <a:pPr algn="ctr"/>
            <a:r>
              <a:rPr lang="en-US" sz="4400" b="1" dirty="0" err="1">
                <a:solidFill>
                  <a:schemeClr val="bg1"/>
                </a:solidFill>
                <a:latin typeface="Arial" panose="020B0604020202020204" pitchFamily="34" charset="0"/>
                <a:cs typeface="Arial" panose="020B0604020202020204" pitchFamily="34" charset="0"/>
              </a:rPr>
              <a:t>Mục</a:t>
            </a:r>
            <a:r>
              <a:rPr lang="en-US" sz="4400" b="1" dirty="0">
                <a:solidFill>
                  <a:schemeClr val="bg1"/>
                </a:solidFill>
                <a:latin typeface="Arial" panose="020B0604020202020204" pitchFamily="34" charset="0"/>
                <a:cs typeface="Arial" panose="020B0604020202020204" pitchFamily="34" charset="0"/>
              </a:rPr>
              <a:t> </a:t>
            </a:r>
            <a:r>
              <a:rPr lang="en-US" sz="4400" b="1" dirty="0" err="1">
                <a:solidFill>
                  <a:schemeClr val="bg1"/>
                </a:solidFill>
                <a:latin typeface="Arial" panose="020B0604020202020204" pitchFamily="34" charset="0"/>
                <a:cs typeface="Arial" panose="020B0604020202020204" pitchFamily="34" charset="0"/>
              </a:rPr>
              <a:t>đích</a:t>
            </a:r>
            <a:endParaRPr lang="vi-VN" sz="4400" b="1" dirty="0">
              <a:solidFill>
                <a:schemeClr val="bg1"/>
              </a:solidFill>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900" y="30133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4074829" y="3962537"/>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4241079" y="5328850"/>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11402" y="4130848"/>
            <a:ext cx="1091782" cy="1091782"/>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7" y="-4394498"/>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grpSp>
        <p:nvGrpSpPr>
          <p:cNvPr id="9" name="Nhóm 8">
            <a:extLst>
              <a:ext uri="{FF2B5EF4-FFF2-40B4-BE49-F238E27FC236}">
                <a16:creationId xmlns:a16="http://schemas.microsoft.com/office/drawing/2014/main" id="{BA0C8778-60B6-4AE4-86AF-7256671749F4}"/>
              </a:ext>
            </a:extLst>
          </p:cNvPr>
          <p:cNvGrpSpPr/>
          <p:nvPr/>
        </p:nvGrpSpPr>
        <p:grpSpPr>
          <a:xfrm rot="766723">
            <a:off x="1224464" y="4485316"/>
            <a:ext cx="1777399" cy="1994336"/>
            <a:chOff x="1224464" y="4485316"/>
            <a:chExt cx="1777399" cy="1994336"/>
          </a:xfrm>
        </p:grpSpPr>
        <p:sp>
          <p:nvSpPr>
            <p:cNvPr id="37" name="Hình chữ nhật 36">
              <a:extLst>
                <a:ext uri="{FF2B5EF4-FFF2-40B4-BE49-F238E27FC236}">
                  <a16:creationId xmlns:a16="http://schemas.microsoft.com/office/drawing/2014/main" id="{851B1134-BBDA-4E17-A152-8B70943BECC4}"/>
                </a:ext>
              </a:extLst>
            </p:cNvPr>
            <p:cNvSpPr/>
            <p:nvPr/>
          </p:nvSpPr>
          <p:spPr>
            <a:xfrm>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Hình chữ nhật 40">
              <a:extLst>
                <a:ext uri="{FF2B5EF4-FFF2-40B4-BE49-F238E27FC236}">
                  <a16:creationId xmlns:a16="http://schemas.microsoft.com/office/drawing/2014/main" id="{D5D0AC3D-2D2E-4ECE-8428-0D872B86DFA6}"/>
                </a:ext>
              </a:extLst>
            </p:cNvPr>
            <p:cNvSpPr/>
            <p:nvPr/>
          </p:nvSpPr>
          <p:spPr>
            <a:xfrm rot="21587268">
              <a:off x="1367111" y="4679501"/>
              <a:ext cx="1494466" cy="1310299"/>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grpSp>
        <p:nvGrpSpPr>
          <p:cNvPr id="10" name="Nhóm 9">
            <a:extLst>
              <a:ext uri="{FF2B5EF4-FFF2-40B4-BE49-F238E27FC236}">
                <a16:creationId xmlns:a16="http://schemas.microsoft.com/office/drawing/2014/main" id="{440CD580-F9BE-4CBC-94DB-CDD5EE4C847A}"/>
              </a:ext>
            </a:extLst>
          </p:cNvPr>
          <p:cNvGrpSpPr/>
          <p:nvPr/>
        </p:nvGrpSpPr>
        <p:grpSpPr>
          <a:xfrm rot="20694416">
            <a:off x="454595" y="1874228"/>
            <a:ext cx="1777399" cy="1994336"/>
            <a:chOff x="454595" y="1874228"/>
            <a:chExt cx="1777399" cy="1994336"/>
          </a:xfrm>
        </p:grpSpPr>
        <p:sp>
          <p:nvSpPr>
            <p:cNvPr id="4" name="Hình chữ nhật 3">
              <a:extLst>
                <a:ext uri="{FF2B5EF4-FFF2-40B4-BE49-F238E27FC236}">
                  <a16:creationId xmlns:a16="http://schemas.microsoft.com/office/drawing/2014/main" id="{69692588-01D7-444D-8CF2-E0BF6DCB79FB}"/>
                </a:ext>
              </a:extLst>
            </p:cNvPr>
            <p:cNvSpPr/>
            <p:nvPr/>
          </p:nvSpPr>
          <p:spPr>
            <a:xfrm>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descr="`">
              <a:extLst>
                <a:ext uri="{FF2B5EF4-FFF2-40B4-BE49-F238E27FC236}">
                  <a16:creationId xmlns:a16="http://schemas.microsoft.com/office/drawing/2014/main" id="{ADA229DB-0F13-46C7-9537-A16769D8E9AE}"/>
                </a:ext>
              </a:extLst>
            </p:cNvPr>
            <p:cNvSpPr/>
            <p:nvPr/>
          </p:nvSpPr>
          <p:spPr>
            <a:xfrm>
              <a:off x="577666" y="2114798"/>
              <a:ext cx="1494466" cy="1310299"/>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sp>
        <p:nvSpPr>
          <p:cNvPr id="28" name="Rectangle: Rounded Corners 1">
            <a:extLst>
              <a:ext uri="{FF2B5EF4-FFF2-40B4-BE49-F238E27FC236}">
                <a16:creationId xmlns:a16="http://schemas.microsoft.com/office/drawing/2014/main" id="{3791B770-CFC7-C908-95E6-FD717522761F}"/>
              </a:ext>
            </a:extLst>
          </p:cNvPr>
          <p:cNvSpPr/>
          <p:nvPr/>
        </p:nvSpPr>
        <p:spPr>
          <a:xfrm>
            <a:off x="3320618" y="812864"/>
            <a:ext cx="8786502"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vi-VN" dirty="0">
                <a:solidFill>
                  <a:schemeClr val="tx1"/>
                </a:solidFill>
              </a:rPr>
              <a:t>Việc xây dựng website bán laptop và điện thoại không chỉ đơn thuần là tạo ra một nền tảng mua sắm trực tuyến, mà còn nhằm đáp ứng nhiều mục đích học tập và thực tiễn khác nhau. Cụ thể:</a:t>
            </a:r>
            <a:endParaRPr lang="en-US" dirty="0">
              <a:solidFill>
                <a:schemeClr val="tx1"/>
              </a:solidFill>
            </a:endParaRPr>
          </a:p>
          <a:p>
            <a:pPr marL="285750" indent="-285750">
              <a:buFont typeface="Arial" panose="020B0604020202020204" pitchFamily="34" charset="0"/>
              <a:buChar char="•"/>
            </a:pPr>
            <a:r>
              <a:rPr lang="vi-VN" dirty="0">
                <a:solidFill>
                  <a:schemeClr val="tx1"/>
                </a:solidFill>
              </a:rPr>
              <a:t>Ứng dụng kiến thức đã học</a:t>
            </a:r>
          </a:p>
          <a:p>
            <a:r>
              <a:rPr lang="vi-VN" dirty="0">
                <a:solidFill>
                  <a:schemeClr val="tx1"/>
                </a:solidFill>
              </a:rPr>
              <a:t>→ Vận dụng frontend, backend, CSDL, API, bảo mật để xây dựng hệ thống hoàn chỉnh.</a:t>
            </a:r>
          </a:p>
          <a:p>
            <a:pPr marL="285750" indent="-285750">
              <a:buFont typeface="Arial" panose="020B0604020202020204" pitchFamily="34" charset="0"/>
              <a:buChar char="•"/>
            </a:pPr>
            <a:r>
              <a:rPr lang="vi-VN" dirty="0">
                <a:solidFill>
                  <a:schemeClr val="tx1"/>
                </a:solidFill>
              </a:rPr>
              <a:t>Hiểu quy trình phát triển phần mềm</a:t>
            </a:r>
          </a:p>
          <a:p>
            <a:r>
              <a:rPr lang="vi-VN" dirty="0">
                <a:solidFill>
                  <a:schemeClr val="tx1"/>
                </a:solidFill>
              </a:rPr>
              <a:t>→ Trải nghiệm toàn bộ vòng đời: phân tích, thiết kế, lập trình, kiểm thử, triển khai.</a:t>
            </a:r>
          </a:p>
          <a:p>
            <a:pPr marL="285750" indent="-285750">
              <a:buFont typeface="Arial" panose="020B0604020202020204" pitchFamily="34" charset="0"/>
              <a:buChar char="•"/>
            </a:pPr>
            <a:r>
              <a:rPr lang="vi-VN" dirty="0">
                <a:solidFill>
                  <a:schemeClr val="tx1"/>
                </a:solidFill>
              </a:rPr>
              <a:t>Phục vụ nhu cầu người dùng</a:t>
            </a:r>
          </a:p>
          <a:p>
            <a:r>
              <a:rPr lang="vi-VN" dirty="0">
                <a:solidFill>
                  <a:schemeClr val="tx1"/>
                </a:solidFill>
              </a:rPr>
              <a:t>→ Cung cấp nền tảng mua sắm tiện lợi, đúng xu hướng tiêu dùng hiện đại.</a:t>
            </a:r>
          </a:p>
          <a:p>
            <a:pPr marL="285750" indent="-285750">
              <a:buFont typeface="Arial" panose="020B0604020202020204" pitchFamily="34" charset="0"/>
              <a:buChar char="•"/>
            </a:pPr>
            <a:r>
              <a:rPr lang="vi-VN" dirty="0">
                <a:solidFill>
                  <a:schemeClr val="tx1"/>
                </a:solidFill>
              </a:rPr>
              <a:t>Hỗ trợ quản trị hệ thống</a:t>
            </a:r>
          </a:p>
          <a:p>
            <a:r>
              <a:rPr lang="vi-VN" dirty="0">
                <a:solidFill>
                  <a:schemeClr val="tx1"/>
                </a:solidFill>
              </a:rPr>
              <a:t>→ Quản lý sản phẩm, đơn hàng hiệu quả – mô phỏng hoạt động thực tế của một cửa hàng.</a:t>
            </a:r>
          </a:p>
          <a:p>
            <a:pPr marL="285750" indent="-285750">
              <a:buFont typeface="Arial" panose="020B0604020202020204" pitchFamily="34" charset="0"/>
              <a:buChar char="•"/>
            </a:pPr>
            <a:r>
              <a:rPr lang="vi-VN" dirty="0">
                <a:solidFill>
                  <a:schemeClr val="tx1"/>
                </a:solidFill>
              </a:rPr>
              <a:t>Nâng cao kỹ năng làm dự án</a:t>
            </a:r>
          </a:p>
          <a:p>
            <a:r>
              <a:rPr lang="vi-VN" dirty="0">
                <a:solidFill>
                  <a:schemeClr val="tx1"/>
                </a:solidFill>
              </a:rPr>
              <a:t>→ Làm việc nhóm, chia module, quản lý mã nguồn, xử lý lỗi chuyên nghiệp.</a:t>
            </a:r>
          </a:p>
          <a:p>
            <a:pPr marL="285750" indent="-285750">
              <a:buFont typeface="Arial" panose="020B0604020202020204" pitchFamily="34" charset="0"/>
              <a:buChar char="•"/>
            </a:pPr>
            <a:r>
              <a:rPr lang="vi-VN" dirty="0">
                <a:solidFill>
                  <a:schemeClr val="tx1"/>
                </a:solidFill>
              </a:rPr>
              <a:t>Định hướng nghề nghiệp</a:t>
            </a:r>
          </a:p>
          <a:p>
            <a:r>
              <a:rPr lang="vi-VN" dirty="0">
                <a:solidFill>
                  <a:schemeClr val="tx1"/>
                </a:solidFill>
              </a:rPr>
              <a:t>→ Xác định đam mê và thế mạnh trong lập trình web &amp; thương mại điện tử.</a:t>
            </a:r>
            <a:endParaRPr lang="en-MY" dirty="0">
              <a:solidFill>
                <a:schemeClr val="tx1"/>
              </a:solidFill>
            </a:endParaRPr>
          </a:p>
        </p:txBody>
      </p:sp>
    </p:spTree>
    <p:extLst>
      <p:ext uri="{BB962C8B-B14F-4D97-AF65-F5344CB8AC3E}">
        <p14:creationId xmlns:p14="http://schemas.microsoft.com/office/powerpoint/2010/main" val="68098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928994" y="7407068"/>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26" name="Nhóm 25">
            <a:extLst>
              <a:ext uri="{FF2B5EF4-FFF2-40B4-BE49-F238E27FC236}">
                <a16:creationId xmlns:a16="http://schemas.microsoft.com/office/drawing/2014/main" id="{D342F315-FC7C-41AC-9AB3-FEAB636CD31A}"/>
              </a:ext>
            </a:extLst>
          </p:cNvPr>
          <p:cNvGrpSpPr/>
          <p:nvPr/>
        </p:nvGrpSpPr>
        <p:grpSpPr>
          <a:xfrm rot="10800000">
            <a:off x="1224464" y="11210583"/>
            <a:ext cx="1777399" cy="1994336"/>
            <a:chOff x="1224464" y="4485316"/>
            <a:chExt cx="1777399" cy="1994336"/>
          </a:xfrm>
        </p:grpSpPr>
        <p:sp>
          <p:nvSpPr>
            <p:cNvPr id="37" name="Hình chữ nhật 36">
              <a:extLst>
                <a:ext uri="{FF2B5EF4-FFF2-40B4-BE49-F238E27FC236}">
                  <a16:creationId xmlns:a16="http://schemas.microsoft.com/office/drawing/2014/main" id="{8FD77EBC-B58F-494B-A45B-C0AB5E6E0CC6}"/>
                </a:ext>
              </a:extLst>
            </p:cNvPr>
            <p:cNvSpPr/>
            <p:nvPr/>
          </p:nvSpPr>
          <p:spPr>
            <a:xfrm>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a:extLst>
                <a:ext uri="{FF2B5EF4-FFF2-40B4-BE49-F238E27FC236}">
                  <a16:creationId xmlns:a16="http://schemas.microsoft.com/office/drawing/2014/main" id="{6A841DD3-B7C0-437D-8D3D-A84A3A841142}"/>
                </a:ext>
              </a:extLst>
            </p:cNvPr>
            <p:cNvSpPr/>
            <p:nvPr/>
          </p:nvSpPr>
          <p:spPr>
            <a:xfrm rot="21587268">
              <a:off x="1367111" y="4679501"/>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Chèn ảnh</a:t>
              </a:r>
              <a:endParaRPr lang="vi-VN">
                <a:solidFill>
                  <a:schemeClr val="tx1"/>
                </a:solidFill>
              </a:endParaRPr>
            </a:p>
          </p:txBody>
        </p:sp>
      </p:grpSp>
      <p:grpSp>
        <p:nvGrpSpPr>
          <p:cNvPr id="41" name="Nhóm 40">
            <a:extLst>
              <a:ext uri="{FF2B5EF4-FFF2-40B4-BE49-F238E27FC236}">
                <a16:creationId xmlns:a16="http://schemas.microsoft.com/office/drawing/2014/main" id="{6F0C192F-9CC4-4078-A5A5-493E118C4CC0}"/>
              </a:ext>
            </a:extLst>
          </p:cNvPr>
          <p:cNvGrpSpPr/>
          <p:nvPr/>
        </p:nvGrpSpPr>
        <p:grpSpPr>
          <a:xfrm rot="11499419">
            <a:off x="454595" y="8599495"/>
            <a:ext cx="1777399" cy="1994336"/>
            <a:chOff x="454595" y="1874228"/>
            <a:chExt cx="1777399" cy="1994336"/>
          </a:xfrm>
        </p:grpSpPr>
        <p:sp>
          <p:nvSpPr>
            <p:cNvPr id="43" name="Hình chữ nhật 42">
              <a:extLst>
                <a:ext uri="{FF2B5EF4-FFF2-40B4-BE49-F238E27FC236}">
                  <a16:creationId xmlns:a16="http://schemas.microsoft.com/office/drawing/2014/main" id="{517B0649-26AF-49F6-850F-475E823F12A9}"/>
                </a:ext>
              </a:extLst>
            </p:cNvPr>
            <p:cNvSpPr/>
            <p:nvPr/>
          </p:nvSpPr>
          <p:spPr>
            <a:xfrm>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Hình chữ nhật 43">
              <a:extLst>
                <a:ext uri="{FF2B5EF4-FFF2-40B4-BE49-F238E27FC236}">
                  <a16:creationId xmlns:a16="http://schemas.microsoft.com/office/drawing/2014/main" id="{C88B7502-ADBF-4392-B76C-0A8C10B0E511}"/>
                </a:ext>
              </a:extLst>
            </p:cNvPr>
            <p:cNvSpPr/>
            <p:nvPr/>
          </p:nvSpPr>
          <p:spPr>
            <a:xfrm>
              <a:off x="577666" y="2114798"/>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Chèn ảnh</a:t>
              </a:r>
              <a:endParaRPr lang="vi-VN">
                <a:solidFill>
                  <a:schemeClr val="tx1"/>
                </a:solidFill>
              </a:endParaRPr>
            </a:p>
          </p:txBody>
        </p:sp>
      </p:grpSp>
      <p:sp>
        <p:nvSpPr>
          <p:cNvPr id="28" name="Hình Bầu dục 27">
            <a:extLst>
              <a:ext uri="{FF2B5EF4-FFF2-40B4-BE49-F238E27FC236}">
                <a16:creationId xmlns:a16="http://schemas.microsoft.com/office/drawing/2014/main" id="{4BDF5E31-920C-4420-ACE2-76661A425848}"/>
              </a:ext>
            </a:extLst>
          </p:cNvPr>
          <p:cNvSpPr/>
          <p:nvPr/>
        </p:nvSpPr>
        <p:spPr>
          <a:xfrm>
            <a:off x="9976130" y="8133597"/>
            <a:ext cx="1067824" cy="105907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ình Bầu dục 45">
            <a:extLst>
              <a:ext uri="{FF2B5EF4-FFF2-40B4-BE49-F238E27FC236}">
                <a16:creationId xmlns:a16="http://schemas.microsoft.com/office/drawing/2014/main" id="{94CB063F-4597-4878-935B-66B99C6C6F49}"/>
              </a:ext>
            </a:extLst>
          </p:cNvPr>
          <p:cNvSpPr/>
          <p:nvPr/>
        </p:nvSpPr>
        <p:spPr>
          <a:xfrm>
            <a:off x="11005381" y="11769163"/>
            <a:ext cx="1067824" cy="105907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Hình Bầu dục 46">
            <a:extLst>
              <a:ext uri="{FF2B5EF4-FFF2-40B4-BE49-F238E27FC236}">
                <a16:creationId xmlns:a16="http://schemas.microsoft.com/office/drawing/2014/main" id="{AF355DF0-1538-4508-8D80-BCA8047208FB}"/>
              </a:ext>
            </a:extLst>
          </p:cNvPr>
          <p:cNvSpPr/>
          <p:nvPr/>
        </p:nvSpPr>
        <p:spPr>
          <a:xfrm>
            <a:off x="9895760" y="14443440"/>
            <a:ext cx="1067824" cy="105907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Hình Bầu dục 48">
            <a:extLst>
              <a:ext uri="{FF2B5EF4-FFF2-40B4-BE49-F238E27FC236}">
                <a16:creationId xmlns:a16="http://schemas.microsoft.com/office/drawing/2014/main" id="{FFCB3373-B0D4-44F6-8C03-5F48E6BE6297}"/>
              </a:ext>
            </a:extLst>
          </p:cNvPr>
          <p:cNvSpPr/>
          <p:nvPr/>
        </p:nvSpPr>
        <p:spPr>
          <a:xfrm>
            <a:off x="10887413" y="18464566"/>
            <a:ext cx="1067824" cy="105907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ình chữ nhật: Góc Tròn 11">
            <a:extLst>
              <a:ext uri="{FF2B5EF4-FFF2-40B4-BE49-F238E27FC236}">
                <a16:creationId xmlns:a16="http://schemas.microsoft.com/office/drawing/2014/main" id="{4FFC3DA4-5E85-F539-4388-BAC9BFE97EED}"/>
              </a:ext>
            </a:extLst>
          </p:cNvPr>
          <p:cNvSpPr/>
          <p:nvPr/>
        </p:nvSpPr>
        <p:spPr>
          <a:xfrm>
            <a:off x="408342" y="1683863"/>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5" name="Hộp Văn bản 12">
            <a:extLst>
              <a:ext uri="{FF2B5EF4-FFF2-40B4-BE49-F238E27FC236}">
                <a16:creationId xmlns:a16="http://schemas.microsoft.com/office/drawing/2014/main" id="{DCF7111E-A757-C353-9A0F-0261C4174382}"/>
              </a:ext>
            </a:extLst>
          </p:cNvPr>
          <p:cNvSpPr txBox="1"/>
          <p:nvPr/>
        </p:nvSpPr>
        <p:spPr>
          <a:xfrm>
            <a:off x="1278500" y="1906208"/>
            <a:ext cx="3556256" cy="523220"/>
          </a:xfrm>
          <a:prstGeom prst="rect">
            <a:avLst/>
          </a:prstGeom>
          <a:noFill/>
        </p:spPr>
        <p:txBody>
          <a:bodyPr wrap="square" rtlCol="0">
            <a:spAutoFit/>
          </a:bodyPr>
          <a:lstStyle/>
          <a:p>
            <a:r>
              <a:rPr lang="en-US" sz="2800" b="1" dirty="0" err="1">
                <a:solidFill>
                  <a:schemeClr val="bg1"/>
                </a:solidFill>
                <a:latin typeface="Arial" panose="020B0604020202020204" pitchFamily="34" charset="0"/>
                <a:cs typeface="Arial" panose="020B0604020202020204" pitchFamily="34" charset="0"/>
              </a:rPr>
              <a:t>Tổng</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quan</a:t>
            </a:r>
            <a:endParaRPr lang="vi-VN" sz="2800" b="1" dirty="0">
              <a:solidFill>
                <a:schemeClr val="bg1"/>
              </a:solidFill>
              <a:latin typeface="Arial" panose="020B0604020202020204" pitchFamily="34" charset="0"/>
              <a:cs typeface="Arial" panose="020B0604020202020204" pitchFamily="34" charset="0"/>
            </a:endParaRPr>
          </a:p>
        </p:txBody>
      </p:sp>
      <p:pic>
        <p:nvPicPr>
          <p:cNvPr id="6" name="Hình ảnh 35" descr="Ảnh có chứa đồ họa véc-tơ&#10;&#10;Mô tả được tạo tự động">
            <a:extLst>
              <a:ext uri="{FF2B5EF4-FFF2-40B4-BE49-F238E27FC236}">
                <a16:creationId xmlns:a16="http://schemas.microsoft.com/office/drawing/2014/main" id="{F1E381EA-B9CD-B6AB-049D-66CD91B9D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1906208"/>
            <a:ext cx="796594" cy="796594"/>
          </a:xfrm>
          <a:prstGeom prst="rect">
            <a:avLst/>
          </a:prstGeom>
        </p:spPr>
      </p:pic>
      <p:sp>
        <p:nvSpPr>
          <p:cNvPr id="8" name="Hình chữ nhật: Góc Tròn 26">
            <a:extLst>
              <a:ext uri="{FF2B5EF4-FFF2-40B4-BE49-F238E27FC236}">
                <a16:creationId xmlns:a16="http://schemas.microsoft.com/office/drawing/2014/main" id="{1241586F-21EA-61AE-48F3-3A5706F16F70}"/>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ộp Văn bản 31">
            <a:extLst>
              <a:ext uri="{FF2B5EF4-FFF2-40B4-BE49-F238E27FC236}">
                <a16:creationId xmlns:a16="http://schemas.microsoft.com/office/drawing/2014/main" id="{D8F3F47E-2046-820A-9F88-42F73D5653A9}"/>
              </a:ext>
            </a:extLst>
          </p:cNvPr>
          <p:cNvSpPr txBox="1"/>
          <p:nvPr/>
        </p:nvSpPr>
        <p:spPr>
          <a:xfrm>
            <a:off x="567172" y="5502701"/>
            <a:ext cx="2120802"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Giới</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thiệu</a:t>
            </a:r>
            <a:endParaRPr lang="vi-VN" sz="2800" b="1" dirty="0">
              <a:latin typeface="Arial" panose="020B0604020202020204" pitchFamily="34" charset="0"/>
              <a:cs typeface="Arial" panose="020B0604020202020204" pitchFamily="34" charset="0"/>
            </a:endParaRPr>
          </a:p>
        </p:txBody>
      </p:sp>
      <p:pic>
        <p:nvPicPr>
          <p:cNvPr id="10" name="Hình ảnh 38">
            <a:extLst>
              <a:ext uri="{FF2B5EF4-FFF2-40B4-BE49-F238E27FC236}">
                <a16:creationId xmlns:a16="http://schemas.microsoft.com/office/drawing/2014/main" id="{9BC3AAB8-4E77-77B8-BE2A-0E6C65CF25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375" y="4041009"/>
            <a:ext cx="1184397" cy="1184397"/>
          </a:xfrm>
          <a:prstGeom prst="rect">
            <a:avLst/>
          </a:prstGeom>
        </p:spPr>
      </p:pic>
      <p:sp>
        <p:nvSpPr>
          <p:cNvPr id="11" name="Hình chữ nhật: Góc Tròn 28">
            <a:extLst>
              <a:ext uri="{FF2B5EF4-FFF2-40B4-BE49-F238E27FC236}">
                <a16:creationId xmlns:a16="http://schemas.microsoft.com/office/drawing/2014/main" id="{AD5DCDAF-41C1-EAFA-B92F-DCFF9DCAF18A}"/>
              </a:ext>
            </a:extLst>
          </p:cNvPr>
          <p:cNvSpPr/>
          <p:nvPr/>
        </p:nvSpPr>
        <p:spPr>
          <a:xfrm>
            <a:off x="3330836"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ộp Văn bản 32">
            <a:extLst>
              <a:ext uri="{FF2B5EF4-FFF2-40B4-BE49-F238E27FC236}">
                <a16:creationId xmlns:a16="http://schemas.microsoft.com/office/drawing/2014/main" id="{7F804988-52D3-8490-FBAA-F8831A6629EB}"/>
              </a:ext>
            </a:extLst>
          </p:cNvPr>
          <p:cNvSpPr txBox="1"/>
          <p:nvPr/>
        </p:nvSpPr>
        <p:spPr>
          <a:xfrm>
            <a:off x="3520538" y="5442118"/>
            <a:ext cx="2117603"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Lý do </a:t>
            </a:r>
            <a:endParaRPr lang="vi-VN" sz="2800" b="1" dirty="0">
              <a:latin typeface="Arial" panose="020B0604020202020204" pitchFamily="34" charset="0"/>
              <a:cs typeface="Arial" panose="020B0604020202020204" pitchFamily="34" charset="0"/>
            </a:endParaRPr>
          </a:p>
        </p:txBody>
      </p:sp>
      <p:pic>
        <p:nvPicPr>
          <p:cNvPr id="15" name="Hình ảnh 41">
            <a:extLst>
              <a:ext uri="{FF2B5EF4-FFF2-40B4-BE49-F238E27FC236}">
                <a16:creationId xmlns:a16="http://schemas.microsoft.com/office/drawing/2014/main" id="{7B698169-613E-1E93-2638-DD6549F99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3688" y="4025647"/>
            <a:ext cx="1091305" cy="1091305"/>
          </a:xfrm>
          <a:prstGeom prst="rect">
            <a:avLst/>
          </a:prstGeom>
        </p:spPr>
      </p:pic>
      <p:sp>
        <p:nvSpPr>
          <p:cNvPr id="16" name="Hình chữ nhật: Góc Tròn 29">
            <a:extLst>
              <a:ext uri="{FF2B5EF4-FFF2-40B4-BE49-F238E27FC236}">
                <a16:creationId xmlns:a16="http://schemas.microsoft.com/office/drawing/2014/main" id="{30ACD6A8-83CA-BB52-A3B9-B03380B46602}"/>
              </a:ext>
            </a:extLst>
          </p:cNvPr>
          <p:cNvSpPr/>
          <p:nvPr/>
        </p:nvSpPr>
        <p:spPr>
          <a:xfrm>
            <a:off x="6431608" y="3854027"/>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7" name="Hộp Văn bản 33">
            <a:extLst>
              <a:ext uri="{FF2B5EF4-FFF2-40B4-BE49-F238E27FC236}">
                <a16:creationId xmlns:a16="http://schemas.microsoft.com/office/drawing/2014/main" id="{84656897-9EFC-9A1D-569B-14DEAA5678CA}"/>
              </a:ext>
            </a:extLst>
          </p:cNvPr>
          <p:cNvSpPr txBox="1"/>
          <p:nvPr/>
        </p:nvSpPr>
        <p:spPr>
          <a:xfrm>
            <a:off x="6681498" y="5386932"/>
            <a:ext cx="2066558"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Mục</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đích</a:t>
            </a:r>
            <a:endParaRPr lang="vi-VN" sz="2800" b="1" dirty="0">
              <a:latin typeface="Arial" panose="020B0604020202020204" pitchFamily="34" charset="0"/>
              <a:cs typeface="Arial" panose="020B0604020202020204" pitchFamily="34" charset="0"/>
            </a:endParaRPr>
          </a:p>
        </p:txBody>
      </p:sp>
      <p:pic>
        <p:nvPicPr>
          <p:cNvPr id="18" name="Hình ảnh 44">
            <a:extLst>
              <a:ext uri="{FF2B5EF4-FFF2-40B4-BE49-F238E27FC236}">
                <a16:creationId xmlns:a16="http://schemas.microsoft.com/office/drawing/2014/main" id="{F783156C-7348-E78A-2B09-288CBA55FB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7166" y="4077325"/>
            <a:ext cx="1051027" cy="1051027"/>
          </a:xfrm>
          <a:prstGeom prst="rect">
            <a:avLst/>
          </a:prstGeom>
        </p:spPr>
      </p:pic>
      <p:sp>
        <p:nvSpPr>
          <p:cNvPr id="19" name="Hình chữ nhật: Góc Tròn 30">
            <a:extLst>
              <a:ext uri="{FF2B5EF4-FFF2-40B4-BE49-F238E27FC236}">
                <a16:creationId xmlns:a16="http://schemas.microsoft.com/office/drawing/2014/main" id="{BAD0D7F4-5C97-7F70-06F1-E310F9007B05}"/>
              </a:ext>
            </a:extLst>
          </p:cNvPr>
          <p:cNvSpPr/>
          <p:nvPr/>
        </p:nvSpPr>
        <p:spPr>
          <a:xfrm>
            <a:off x="94497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Hộp Văn bản 34">
            <a:extLst>
              <a:ext uri="{FF2B5EF4-FFF2-40B4-BE49-F238E27FC236}">
                <a16:creationId xmlns:a16="http://schemas.microsoft.com/office/drawing/2014/main" id="{55F1640E-FDC8-5FCE-EE2D-4A6794B52DFC}"/>
              </a:ext>
            </a:extLst>
          </p:cNvPr>
          <p:cNvSpPr txBox="1"/>
          <p:nvPr/>
        </p:nvSpPr>
        <p:spPr>
          <a:xfrm>
            <a:off x="9615973" y="5327906"/>
            <a:ext cx="2058501"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Ý </a:t>
            </a:r>
            <a:r>
              <a:rPr lang="en-US" sz="2800" b="1" dirty="0" err="1">
                <a:latin typeface="Arial" panose="020B0604020202020204" pitchFamily="34" charset="0"/>
                <a:cs typeface="Arial" panose="020B0604020202020204" pitchFamily="34" charset="0"/>
              </a:rPr>
              <a:t>nghĩa</a:t>
            </a:r>
            <a:endParaRPr lang="vi-VN" sz="2800" b="1" dirty="0">
              <a:latin typeface="Arial" panose="020B0604020202020204" pitchFamily="34" charset="0"/>
              <a:cs typeface="Arial" panose="020B0604020202020204" pitchFamily="34" charset="0"/>
            </a:endParaRPr>
          </a:p>
        </p:txBody>
      </p:sp>
      <p:pic>
        <p:nvPicPr>
          <p:cNvPr id="21" name="Hình ảnh 47">
            <a:extLst>
              <a:ext uri="{FF2B5EF4-FFF2-40B4-BE49-F238E27FC236}">
                <a16:creationId xmlns:a16="http://schemas.microsoft.com/office/drawing/2014/main" id="{C1EF139A-C6E4-E61C-6541-6B2A9EBA8A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86296" y="4129904"/>
            <a:ext cx="1091782" cy="1091782"/>
          </a:xfrm>
          <a:prstGeom prst="rect">
            <a:avLst/>
          </a:prstGeom>
        </p:spPr>
      </p:pic>
      <p:sp>
        <p:nvSpPr>
          <p:cNvPr id="22" name="Hộp Văn bản 1">
            <a:extLst>
              <a:ext uri="{FF2B5EF4-FFF2-40B4-BE49-F238E27FC236}">
                <a16:creationId xmlns:a16="http://schemas.microsoft.com/office/drawing/2014/main" id="{B2051E4E-134F-94A3-1980-1A1E9ADE5DE9}"/>
              </a:ext>
            </a:extLst>
          </p:cNvPr>
          <p:cNvSpPr txBox="1"/>
          <p:nvPr/>
        </p:nvSpPr>
        <p:spPr>
          <a:xfrm>
            <a:off x="1849618" y="595402"/>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Lập</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r>
              <a:rPr lang="en-US" sz="5400" b="1" dirty="0">
                <a:solidFill>
                  <a:srgbClr val="438AFE"/>
                </a:solidFill>
                <a:latin typeface="Arial" panose="020B0604020202020204" pitchFamily="34" charset="0"/>
                <a:cs typeface="Arial" panose="020B0604020202020204" pitchFamily="34" charset="0"/>
              </a:rPr>
              <a:t> web </a:t>
            </a:r>
            <a:r>
              <a:rPr lang="en-US" sz="5400" b="1" dirty="0" err="1">
                <a:solidFill>
                  <a:srgbClr val="438AFE"/>
                </a:solidFill>
                <a:latin typeface="Arial" panose="020B0604020202020204" pitchFamily="34" charset="0"/>
                <a:cs typeface="Arial" panose="020B0604020202020204" pitchFamily="34" charset="0"/>
              </a:rPr>
              <a:t>nâng</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cao</a:t>
            </a:r>
            <a:endParaRPr lang="vi-VN" sz="5400" b="1" dirty="0">
              <a:solidFill>
                <a:srgbClr val="438AF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838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1052624"/>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a:off x="9790807" y="2758379"/>
            <a:ext cx="11058824" cy="10843495"/>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ầu dục 13">
            <a:extLst>
              <a:ext uri="{FF2B5EF4-FFF2-40B4-BE49-F238E27FC236}">
                <a16:creationId xmlns:a16="http://schemas.microsoft.com/office/drawing/2014/main" id="{E89AF459-BA65-44F7-AC40-2DFA0A502E19}"/>
              </a:ext>
            </a:extLst>
          </p:cNvPr>
          <p:cNvSpPr/>
          <p:nvPr/>
        </p:nvSpPr>
        <p:spPr>
          <a:xfrm>
            <a:off x="-1858152" y="-1711928"/>
            <a:ext cx="3401674" cy="3436731"/>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0" name="Nhóm 19">
            <a:extLst>
              <a:ext uri="{FF2B5EF4-FFF2-40B4-BE49-F238E27FC236}">
                <a16:creationId xmlns:a16="http://schemas.microsoft.com/office/drawing/2014/main" id="{2F34D233-C7BD-4E43-9934-BF8DC0E43D87}"/>
              </a:ext>
            </a:extLst>
          </p:cNvPr>
          <p:cNvGrpSpPr/>
          <p:nvPr/>
        </p:nvGrpSpPr>
        <p:grpSpPr>
          <a:xfrm>
            <a:off x="2222452" y="2147026"/>
            <a:ext cx="2598318" cy="2640796"/>
            <a:chOff x="3518168" y="2371058"/>
            <a:chExt cx="2598318" cy="2640796"/>
          </a:xfrm>
        </p:grpSpPr>
        <p:sp>
          <p:nvSpPr>
            <p:cNvPr id="9" name="Hình Bầu dục 8">
              <a:extLst>
                <a:ext uri="{FF2B5EF4-FFF2-40B4-BE49-F238E27FC236}">
                  <a16:creationId xmlns:a16="http://schemas.microsoft.com/office/drawing/2014/main" id="{D06B905C-4956-4FC3-BF42-88561B3F442B}"/>
                </a:ext>
              </a:extLst>
            </p:cNvPr>
            <p:cNvSpPr/>
            <p:nvPr/>
          </p:nvSpPr>
          <p:spPr>
            <a:xfrm>
              <a:off x="3923203" y="2371058"/>
              <a:ext cx="1788249" cy="1796895"/>
            </a:xfrm>
            <a:prstGeom prst="ellipse">
              <a:avLst/>
            </a:prstGeom>
            <a:blipFill>
              <a:blip r:embed="rId2">
                <a:extLst>
                  <a:ext uri="{28A0092B-C50C-407E-A947-70E740481C1C}">
                    <a14:useLocalDpi xmlns:a14="http://schemas.microsoft.com/office/drawing/2010/main" val="0"/>
                  </a:ext>
                </a:extLst>
              </a:blip>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6" name="Hộp Văn bản 15">
              <a:extLst>
                <a:ext uri="{FF2B5EF4-FFF2-40B4-BE49-F238E27FC236}">
                  <a16:creationId xmlns:a16="http://schemas.microsoft.com/office/drawing/2014/main" id="{3D7654B7-ECCC-4188-8753-C82604D6BA74}"/>
                </a:ext>
              </a:extLst>
            </p:cNvPr>
            <p:cNvSpPr txBox="1"/>
            <p:nvPr/>
          </p:nvSpPr>
          <p:spPr>
            <a:xfrm>
              <a:off x="3518168" y="4365523"/>
              <a:ext cx="2598318" cy="646331"/>
            </a:xfrm>
            <a:prstGeom prst="rect">
              <a:avLst/>
            </a:prstGeom>
            <a:noFill/>
          </p:spPr>
          <p:txBody>
            <a:bodyPr wrap="square" rtlCol="0">
              <a:spAutoFit/>
            </a:bodyPr>
            <a:lstStyle/>
            <a:p>
              <a:pPr algn="ctr"/>
              <a:r>
                <a:rPr lang="en-US" b="1" dirty="0" err="1">
                  <a:latin typeface="Arial" panose="020B0604020202020204" pitchFamily="34" charset="0"/>
                  <a:cs typeface="Arial" panose="020B0604020202020204" pitchFamily="34" charset="0"/>
                </a:rPr>
                <a:t>Trần</a:t>
              </a:r>
              <a:r>
                <a:rPr lang="en-US" b="1" dirty="0">
                  <a:latin typeface="Arial" panose="020B0604020202020204" pitchFamily="34" charset="0"/>
                  <a:cs typeface="Arial" panose="020B0604020202020204" pitchFamily="34" charset="0"/>
                </a:rPr>
                <a:t> Nhật Thịnh</a:t>
              </a:r>
            </a:p>
            <a:p>
              <a:pPr algn="ctr"/>
              <a:r>
                <a:rPr lang="en-US" b="1" dirty="0">
                  <a:latin typeface="Arial" panose="020B0604020202020204" pitchFamily="34" charset="0"/>
                  <a:cs typeface="Arial" panose="020B0604020202020204" pitchFamily="34" charset="0"/>
                </a:rPr>
                <a:t>2274802010850</a:t>
              </a:r>
              <a:endParaRPr lang="vi-VN" b="1" dirty="0">
                <a:latin typeface="Arial" panose="020B0604020202020204" pitchFamily="34" charset="0"/>
                <a:cs typeface="Arial" panose="020B0604020202020204" pitchFamily="34" charset="0"/>
              </a:endParaRPr>
            </a:p>
          </p:txBody>
        </p:sp>
      </p:grpSp>
      <p:grpSp>
        <p:nvGrpSpPr>
          <p:cNvPr id="21" name="Nhóm 20">
            <a:extLst>
              <a:ext uri="{FF2B5EF4-FFF2-40B4-BE49-F238E27FC236}">
                <a16:creationId xmlns:a16="http://schemas.microsoft.com/office/drawing/2014/main" id="{3509D965-8FBE-4AB9-9435-9BBF62B6F38A}"/>
              </a:ext>
            </a:extLst>
          </p:cNvPr>
          <p:cNvGrpSpPr/>
          <p:nvPr/>
        </p:nvGrpSpPr>
        <p:grpSpPr>
          <a:xfrm>
            <a:off x="4774367" y="2147026"/>
            <a:ext cx="2598318" cy="2640796"/>
            <a:chOff x="6073526" y="2371057"/>
            <a:chExt cx="2598318" cy="2640796"/>
          </a:xfrm>
        </p:grpSpPr>
        <p:sp>
          <p:nvSpPr>
            <p:cNvPr id="10" name="Hình Bầu dục 9">
              <a:extLst>
                <a:ext uri="{FF2B5EF4-FFF2-40B4-BE49-F238E27FC236}">
                  <a16:creationId xmlns:a16="http://schemas.microsoft.com/office/drawing/2014/main" id="{8717A721-D1B5-490F-B57F-64F9F15E20A4}"/>
                </a:ext>
              </a:extLst>
            </p:cNvPr>
            <p:cNvSpPr/>
            <p:nvPr/>
          </p:nvSpPr>
          <p:spPr>
            <a:xfrm>
              <a:off x="6478561" y="2371057"/>
              <a:ext cx="1788249" cy="1796895"/>
            </a:xfrm>
            <a:prstGeom prst="ellipse">
              <a:avLst/>
            </a:prstGeom>
            <a:blipFill>
              <a:blip r:embed="rId3">
                <a:extLst>
                  <a:ext uri="{28A0092B-C50C-407E-A947-70E740481C1C}">
                    <a14:useLocalDpi xmlns:a14="http://schemas.microsoft.com/office/drawing/2010/main" val="0"/>
                  </a:ext>
                </a:extLst>
              </a:blip>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Hộp Văn bản 17">
              <a:extLst>
                <a:ext uri="{FF2B5EF4-FFF2-40B4-BE49-F238E27FC236}">
                  <a16:creationId xmlns:a16="http://schemas.microsoft.com/office/drawing/2014/main" id="{80344950-22C3-4976-90CB-F9D1BEB3AB88}"/>
                </a:ext>
              </a:extLst>
            </p:cNvPr>
            <p:cNvSpPr txBox="1"/>
            <p:nvPr/>
          </p:nvSpPr>
          <p:spPr>
            <a:xfrm>
              <a:off x="6073526" y="4365522"/>
              <a:ext cx="2598318" cy="646331"/>
            </a:xfrm>
            <a:prstGeom prst="rect">
              <a:avLst/>
            </a:prstGeom>
            <a:noFill/>
          </p:spPr>
          <p:txBody>
            <a:bodyPr wrap="square" rtlCol="0">
              <a:spAutoFit/>
            </a:bodyPr>
            <a:lstStyle/>
            <a:p>
              <a:pPr algn="ctr"/>
              <a:r>
                <a:rPr lang="en-US" b="1" dirty="0" err="1">
                  <a:latin typeface="Arial" panose="020B0604020202020204" pitchFamily="34" charset="0"/>
                  <a:cs typeface="Arial" panose="020B0604020202020204" pitchFamily="34" charset="0"/>
                </a:rPr>
                <a:t>Trần</a:t>
              </a:r>
              <a:r>
                <a:rPr lang="en-US" b="1" dirty="0">
                  <a:latin typeface="Arial" panose="020B0604020202020204" pitchFamily="34" charset="0"/>
                  <a:cs typeface="Arial" panose="020B0604020202020204" pitchFamily="34" charset="0"/>
                </a:rPr>
                <a:t> Quốc Cường</a:t>
              </a:r>
            </a:p>
            <a:p>
              <a:pPr algn="ctr"/>
              <a:r>
                <a:rPr lang="en-US" b="1" dirty="0">
                  <a:latin typeface="Arial" panose="020B0604020202020204" pitchFamily="34" charset="0"/>
                  <a:cs typeface="Arial" panose="020B0604020202020204" pitchFamily="34" charset="0"/>
                </a:rPr>
                <a:t>2274802010092</a:t>
              </a:r>
              <a:endParaRPr lang="vi-VN" b="1" dirty="0">
                <a:latin typeface="Arial" panose="020B0604020202020204" pitchFamily="34" charset="0"/>
                <a:cs typeface="Arial" panose="020B0604020202020204" pitchFamily="34" charset="0"/>
              </a:endParaRPr>
            </a:p>
          </p:txBody>
        </p:sp>
      </p:grpSp>
      <p:sp>
        <p:nvSpPr>
          <p:cNvPr id="23" name="Hộp Văn bản 22">
            <a:extLst>
              <a:ext uri="{FF2B5EF4-FFF2-40B4-BE49-F238E27FC236}">
                <a16:creationId xmlns:a16="http://schemas.microsoft.com/office/drawing/2014/main" id="{8D23A270-3E9B-4564-89EB-BB64F93AEBFE}"/>
              </a:ext>
            </a:extLst>
          </p:cNvPr>
          <p:cNvSpPr txBox="1"/>
          <p:nvPr/>
        </p:nvSpPr>
        <p:spPr>
          <a:xfrm>
            <a:off x="428388" y="8439571"/>
            <a:ext cx="4161453" cy="1754326"/>
          </a:xfrm>
          <a:prstGeom prst="rect">
            <a:avLst/>
          </a:prstGeom>
          <a:noFill/>
        </p:spPr>
        <p:txBody>
          <a:bodyPr wrap="square" rtlCol="0">
            <a:spAutoFit/>
          </a:bodyPr>
          <a:lstStyle/>
          <a:p>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24" name="Hình Bầu dục 23">
            <a:extLst>
              <a:ext uri="{FF2B5EF4-FFF2-40B4-BE49-F238E27FC236}">
                <a16:creationId xmlns:a16="http://schemas.microsoft.com/office/drawing/2014/main" id="{0898A11D-E332-4996-88CC-15F672617581}"/>
              </a:ext>
            </a:extLst>
          </p:cNvPr>
          <p:cNvSpPr/>
          <p:nvPr/>
        </p:nvSpPr>
        <p:spPr>
          <a:xfrm rot="8846996">
            <a:off x="5704972" y="15483091"/>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ộp Văn bản 24">
            <a:extLst>
              <a:ext uri="{FF2B5EF4-FFF2-40B4-BE49-F238E27FC236}">
                <a16:creationId xmlns:a16="http://schemas.microsoft.com/office/drawing/2014/main" id="{2C81ACAD-017F-4F91-9DD1-96E71DAB1F12}"/>
              </a:ext>
            </a:extLst>
          </p:cNvPr>
          <p:cNvSpPr txBox="1"/>
          <p:nvPr/>
        </p:nvSpPr>
        <p:spPr>
          <a:xfrm>
            <a:off x="428388" y="12127002"/>
            <a:ext cx="467627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Chủ đề thuyết trình</a:t>
            </a:r>
            <a:endParaRPr lang="vi-VN" sz="2800" b="1">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B0B5B9EB-73A0-4CDC-BC20-A6C0761E1B2F}"/>
              </a:ext>
            </a:extLst>
          </p:cNvPr>
          <p:cNvSpPr txBox="1"/>
          <p:nvPr/>
        </p:nvSpPr>
        <p:spPr>
          <a:xfrm>
            <a:off x="488780" y="13586608"/>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28" name="Kiểu 3D 27" descr="Laptop - Windows menu">
                <a:extLst>
                  <a:ext uri="{FF2B5EF4-FFF2-40B4-BE49-F238E27FC236}">
                    <a16:creationId xmlns:a16="http://schemas.microsoft.com/office/drawing/2014/main" id="{052A1FD6-7404-4D06-9016-B6101DA893CB}"/>
                  </a:ext>
                </a:extLst>
              </p:cNvPr>
              <p:cNvGraphicFramePr>
                <a:graphicFrameLocks noChangeAspect="1"/>
              </p:cNvGraphicFramePr>
              <p:nvPr>
                <p:extLst>
                  <p:ext uri="{D42A27DB-BD31-4B8C-83A1-F6EECF244321}">
                    <p14:modId xmlns:p14="http://schemas.microsoft.com/office/powerpoint/2010/main" val="3622470090"/>
                  </p:ext>
                </p:extLst>
              </p:nvPr>
            </p:nvGraphicFramePr>
            <p:xfrm>
              <a:off x="5425921" y="8823366"/>
              <a:ext cx="6319831" cy="4727880"/>
            </p:xfrm>
            <a:graphic>
              <a:graphicData uri="http://schemas.microsoft.com/office/drawing/2017/model3d">
                <am3d:model3d r:embed="rId4">
                  <am3d:spPr>
                    <a:xfrm>
                      <a:off x="0" y="0"/>
                      <a:ext cx="6319831" cy="47278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2662767" ay="-4423530" az="-2592537"/>
                    <am3d:postTrans dx="0" dy="0" dz="0"/>
                  </am3d:trans>
                  <am3d:raster rName="Office3DRenderer" rVer="16.0.8326">
                    <am3d:blip r:embed="rId5"/>
                  </am3d:raster>
                  <am3d:objViewport viewportSz="70109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Kiểu 3D 27" descr="Laptop - Windows menu">
                <a:extLst>
                  <a:ext uri="{FF2B5EF4-FFF2-40B4-BE49-F238E27FC236}">
                    <a16:creationId xmlns:a16="http://schemas.microsoft.com/office/drawing/2014/main" id="{052A1FD6-7404-4D06-9016-B6101DA893CB}"/>
                  </a:ext>
                </a:extLst>
              </p:cNvPr>
              <p:cNvPicPr>
                <a:picLocks noGrp="1" noRot="1" noChangeAspect="1" noMove="1" noResize="1" noEditPoints="1" noAdjustHandles="1" noChangeArrowheads="1" noChangeShapeType="1" noCrop="1"/>
              </p:cNvPicPr>
              <p:nvPr/>
            </p:nvPicPr>
            <p:blipFill>
              <a:blip r:embed="rId5"/>
              <a:stretch>
                <a:fillRect/>
              </a:stretch>
            </p:blipFill>
            <p:spPr>
              <a:xfrm>
                <a:off x="5425921" y="8823366"/>
                <a:ext cx="6319831" cy="4727880"/>
              </a:xfrm>
              <a:prstGeom prst="rect">
                <a:avLst/>
              </a:prstGeom>
            </p:spPr>
          </p:pic>
        </mc:Fallback>
      </mc:AlternateContent>
      <p:sp>
        <p:nvSpPr>
          <p:cNvPr id="26" name="Hình Bầu dục 25">
            <a:extLst>
              <a:ext uri="{FF2B5EF4-FFF2-40B4-BE49-F238E27FC236}">
                <a16:creationId xmlns:a16="http://schemas.microsoft.com/office/drawing/2014/main" id="{07045460-965E-4DE2-9BB3-C43C079BBD0E}"/>
              </a:ext>
            </a:extLst>
          </p:cNvPr>
          <p:cNvSpPr/>
          <p:nvPr/>
        </p:nvSpPr>
        <p:spPr>
          <a:xfrm rot="8846996">
            <a:off x="9888949" y="10463841"/>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Hình Bầu dục 28">
            <a:extLst>
              <a:ext uri="{FF2B5EF4-FFF2-40B4-BE49-F238E27FC236}">
                <a16:creationId xmlns:a16="http://schemas.microsoft.com/office/drawing/2014/main" id="{98F156D6-E92A-469A-8737-6AC439073958}"/>
              </a:ext>
            </a:extLst>
          </p:cNvPr>
          <p:cNvSpPr/>
          <p:nvPr/>
        </p:nvSpPr>
        <p:spPr>
          <a:xfrm rot="8846996">
            <a:off x="4874332" y="7210898"/>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Hộp Văn bản 29">
            <a:extLst>
              <a:ext uri="{FF2B5EF4-FFF2-40B4-BE49-F238E27FC236}">
                <a16:creationId xmlns:a16="http://schemas.microsoft.com/office/drawing/2014/main" id="{DB8C478B-4B49-4105-81A6-1D65618C559C}"/>
              </a:ext>
            </a:extLst>
          </p:cNvPr>
          <p:cNvSpPr txBox="1"/>
          <p:nvPr/>
        </p:nvSpPr>
        <p:spPr>
          <a:xfrm>
            <a:off x="5991223" y="-4910039"/>
            <a:ext cx="2868706" cy="584775"/>
          </a:xfrm>
          <a:prstGeom prst="rect">
            <a:avLst/>
          </a:prstGeom>
          <a:noFill/>
        </p:spPr>
        <p:txBody>
          <a:bodyPr wrap="square" rtlCol="0">
            <a:spAutoFit/>
          </a:bodyPr>
          <a:lstStyle/>
          <a:p>
            <a:r>
              <a:rPr lang="en-US" sz="3200" b="1">
                <a:latin typeface="Arial" panose="020B0604020202020204" pitchFamily="34" charset="0"/>
                <a:cs typeface="Arial" panose="020B0604020202020204" pitchFamily="34" charset="0"/>
              </a:rPr>
              <a:t>Group Name</a:t>
            </a:r>
            <a:endParaRPr lang="vi-VN" sz="3200" b="1">
              <a:latin typeface="Arial" panose="020B0604020202020204" pitchFamily="34" charset="0"/>
              <a:cs typeface="Arial" panose="020B0604020202020204" pitchFamily="34" charset="0"/>
            </a:endParaRPr>
          </a:p>
        </p:txBody>
      </p:sp>
      <p:sp>
        <p:nvSpPr>
          <p:cNvPr id="31" name="Hình Bầu dục 30">
            <a:extLst>
              <a:ext uri="{FF2B5EF4-FFF2-40B4-BE49-F238E27FC236}">
                <a16:creationId xmlns:a16="http://schemas.microsoft.com/office/drawing/2014/main" id="{6C47843C-DAF3-4FA6-8375-EAF2611898DF}"/>
              </a:ext>
            </a:extLst>
          </p:cNvPr>
          <p:cNvSpPr/>
          <p:nvPr/>
        </p:nvSpPr>
        <p:spPr>
          <a:xfrm>
            <a:off x="4820770" y="-4910039"/>
            <a:ext cx="1084729" cy="1080247"/>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DBD08E1B-0D6E-4EDD-AF5E-6BD6EDD41198}"/>
              </a:ext>
            </a:extLst>
          </p:cNvPr>
          <p:cNvSpPr txBox="1"/>
          <p:nvPr/>
        </p:nvSpPr>
        <p:spPr>
          <a:xfrm>
            <a:off x="6036880" y="-4369916"/>
            <a:ext cx="236220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Môn học thuyết trình</a:t>
            </a:r>
            <a:endParaRPr lang="vi-VN">
              <a:latin typeface="Arial" panose="020B0604020202020204" pitchFamily="34" charset="0"/>
              <a:cs typeface="Arial" panose="020B0604020202020204" pitchFamily="34" charset="0"/>
            </a:endParaRPr>
          </a:p>
        </p:txBody>
      </p:sp>
      <p:grpSp>
        <p:nvGrpSpPr>
          <p:cNvPr id="38" name="Nhóm 20">
            <a:extLst>
              <a:ext uri="{FF2B5EF4-FFF2-40B4-BE49-F238E27FC236}">
                <a16:creationId xmlns:a16="http://schemas.microsoft.com/office/drawing/2014/main" id="{5EC9417B-9CF3-7B73-AFA2-9DD9B0C199F0}"/>
              </a:ext>
            </a:extLst>
          </p:cNvPr>
          <p:cNvGrpSpPr/>
          <p:nvPr/>
        </p:nvGrpSpPr>
        <p:grpSpPr>
          <a:xfrm>
            <a:off x="7372685" y="2147026"/>
            <a:ext cx="2598318" cy="2640796"/>
            <a:chOff x="6073526" y="2371057"/>
            <a:chExt cx="2598318" cy="2640796"/>
          </a:xfrm>
        </p:grpSpPr>
        <p:sp>
          <p:nvSpPr>
            <p:cNvPr id="39" name="Hình Bầu dục 9">
              <a:extLst>
                <a:ext uri="{FF2B5EF4-FFF2-40B4-BE49-F238E27FC236}">
                  <a16:creationId xmlns:a16="http://schemas.microsoft.com/office/drawing/2014/main" id="{F0F1B936-3EA6-01D4-8185-E9505E750275}"/>
                </a:ext>
              </a:extLst>
            </p:cNvPr>
            <p:cNvSpPr/>
            <p:nvPr/>
          </p:nvSpPr>
          <p:spPr>
            <a:xfrm>
              <a:off x="6478561" y="2371057"/>
              <a:ext cx="1788249" cy="1796895"/>
            </a:xfrm>
            <a:prstGeom prst="ellipse">
              <a:avLst/>
            </a:prstGeom>
            <a:blipFill>
              <a:blip r:embed="rId3">
                <a:extLst>
                  <a:ext uri="{28A0092B-C50C-407E-A947-70E740481C1C}">
                    <a14:useLocalDpi xmlns:a14="http://schemas.microsoft.com/office/drawing/2010/main" val="0"/>
                  </a:ext>
                </a:extLst>
              </a:blip>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0" name="Hộp Văn bản 17">
              <a:extLst>
                <a:ext uri="{FF2B5EF4-FFF2-40B4-BE49-F238E27FC236}">
                  <a16:creationId xmlns:a16="http://schemas.microsoft.com/office/drawing/2014/main" id="{C05B3A06-9F02-AC2E-C1DA-F33A29DA12F0}"/>
                </a:ext>
              </a:extLst>
            </p:cNvPr>
            <p:cNvSpPr txBox="1"/>
            <p:nvPr/>
          </p:nvSpPr>
          <p:spPr>
            <a:xfrm>
              <a:off x="6073526" y="4365522"/>
              <a:ext cx="2598318" cy="646331"/>
            </a:xfrm>
            <a:prstGeom prst="rect">
              <a:avLst/>
            </a:prstGeom>
            <a:noFill/>
          </p:spPr>
          <p:txBody>
            <a:bodyPr wrap="square" rtlCol="0">
              <a:spAutoFit/>
            </a:bodyPr>
            <a:lstStyle/>
            <a:p>
              <a:pPr algn="ctr"/>
              <a:r>
                <a:rPr lang="en-US" b="1" dirty="0" err="1">
                  <a:latin typeface="Arial" panose="020B0604020202020204" pitchFamily="34" charset="0"/>
                  <a:cs typeface="Arial" panose="020B0604020202020204" pitchFamily="34" charset="0"/>
                </a:rPr>
                <a:t>Hồ</a:t>
              </a:r>
              <a:r>
                <a:rPr lang="en-US" b="1" dirty="0">
                  <a:latin typeface="Arial" panose="020B0604020202020204" pitchFamily="34" charset="0"/>
                  <a:cs typeface="Arial" panose="020B0604020202020204" pitchFamily="34" charset="0"/>
                </a:rPr>
                <a:t> Duy </a:t>
              </a:r>
              <a:r>
                <a:rPr lang="en-US" b="1" dirty="0" err="1">
                  <a:latin typeface="Arial" panose="020B0604020202020204" pitchFamily="34" charset="0"/>
                  <a:cs typeface="Arial" panose="020B0604020202020204" pitchFamily="34" charset="0"/>
                </a:rPr>
                <a:t>Hưng</a:t>
              </a:r>
              <a:endParaRPr lang="en-US" b="1" dirty="0">
                <a:latin typeface="Arial" panose="020B0604020202020204" pitchFamily="34" charset="0"/>
                <a:cs typeface="Arial" panose="020B0604020202020204" pitchFamily="34" charset="0"/>
              </a:endParaRPr>
            </a:p>
            <a:p>
              <a:pPr algn="ctr"/>
              <a:r>
                <a:rPr lang="en-US" b="1" dirty="0">
                  <a:latin typeface="Arial" panose="020B0604020202020204" pitchFamily="34" charset="0"/>
                  <a:cs typeface="Arial" panose="020B0604020202020204" pitchFamily="34" charset="0"/>
                </a:rPr>
                <a:t>2274802010346</a:t>
              </a:r>
              <a:endParaRPr lang="vi-VN" b="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653688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273104" y="-5009329"/>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76617" y="-45489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346775" y="-4359236"/>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977" y="-4359236"/>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9167921" y="3961593"/>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9009090" y="5580100"/>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0887" y="4118408"/>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6245426" y="3984252"/>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6055724" y="5519517"/>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2574" y="4103046"/>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3144654" y="3964035"/>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2894764" y="5464331"/>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9096" y="4154724"/>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236732" y="-365804"/>
            <a:ext cx="13089131" cy="7581449"/>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0014704" y="1541873"/>
            <a:ext cx="2058501"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Ý </a:t>
            </a:r>
            <a:r>
              <a:rPr lang="en-US" sz="2800" b="1" dirty="0" err="1">
                <a:solidFill>
                  <a:schemeClr val="bg1"/>
                </a:solidFill>
                <a:latin typeface="Arial" panose="020B0604020202020204" pitchFamily="34" charset="0"/>
                <a:cs typeface="Arial" panose="020B0604020202020204" pitchFamily="34" charset="0"/>
              </a:rPr>
              <a:t>nghĩa</a:t>
            </a:r>
            <a:endParaRPr lang="vi-VN" sz="2800" b="1" dirty="0">
              <a:solidFill>
                <a:schemeClr val="bg1"/>
              </a:solidFill>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75434" y="238038"/>
            <a:ext cx="1091782" cy="1091782"/>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2330133" y="-5147829"/>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476617" y="432296"/>
            <a:ext cx="9201256" cy="6167286"/>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MY" dirty="0" err="1">
                <a:solidFill>
                  <a:schemeClr val="tx1"/>
                </a:solidFill>
              </a:rPr>
              <a:t>Đề</a:t>
            </a:r>
            <a:r>
              <a:rPr lang="en-MY" dirty="0">
                <a:solidFill>
                  <a:schemeClr val="tx1"/>
                </a:solidFill>
              </a:rPr>
              <a:t> </a:t>
            </a:r>
            <a:r>
              <a:rPr lang="en-MY" dirty="0" err="1">
                <a:solidFill>
                  <a:schemeClr val="tx1"/>
                </a:solidFill>
              </a:rPr>
              <a:t>tài</a:t>
            </a:r>
            <a:r>
              <a:rPr lang="en-MY" dirty="0">
                <a:solidFill>
                  <a:schemeClr val="tx1"/>
                </a:solidFill>
              </a:rPr>
              <a:t> </a:t>
            </a:r>
            <a:r>
              <a:rPr lang="en-MY" dirty="0" err="1">
                <a:solidFill>
                  <a:schemeClr val="tx1"/>
                </a:solidFill>
              </a:rPr>
              <a:t>này</a:t>
            </a:r>
            <a:r>
              <a:rPr lang="en-MY" dirty="0">
                <a:solidFill>
                  <a:schemeClr val="tx1"/>
                </a:solidFill>
              </a:rPr>
              <a:t> mang </a:t>
            </a:r>
            <a:r>
              <a:rPr lang="en-MY" dirty="0" err="1">
                <a:solidFill>
                  <a:schemeClr val="tx1"/>
                </a:solidFill>
              </a:rPr>
              <a:t>lại</a:t>
            </a:r>
            <a:r>
              <a:rPr lang="en-MY" dirty="0">
                <a:solidFill>
                  <a:schemeClr val="tx1"/>
                </a:solidFill>
              </a:rPr>
              <a:t> </a:t>
            </a:r>
            <a:r>
              <a:rPr lang="en-MY" dirty="0" err="1">
                <a:solidFill>
                  <a:schemeClr val="tx1"/>
                </a:solidFill>
              </a:rPr>
              <a:t>nhiều</a:t>
            </a:r>
            <a:r>
              <a:rPr lang="en-MY" dirty="0">
                <a:solidFill>
                  <a:schemeClr val="tx1"/>
                </a:solidFill>
              </a:rPr>
              <a:t> ý </a:t>
            </a:r>
            <a:r>
              <a:rPr lang="en-MY" dirty="0" err="1">
                <a:solidFill>
                  <a:schemeClr val="tx1"/>
                </a:solidFill>
              </a:rPr>
              <a:t>nghĩa</a:t>
            </a:r>
            <a:r>
              <a:rPr lang="en-MY" dirty="0">
                <a:solidFill>
                  <a:schemeClr val="tx1"/>
                </a:solidFill>
              </a:rPr>
              <a:t> </a:t>
            </a:r>
            <a:r>
              <a:rPr lang="en-MY" dirty="0" err="1">
                <a:solidFill>
                  <a:schemeClr val="tx1"/>
                </a:solidFill>
              </a:rPr>
              <a:t>thực</a:t>
            </a:r>
            <a:r>
              <a:rPr lang="en-MY" dirty="0">
                <a:solidFill>
                  <a:schemeClr val="tx1"/>
                </a:solidFill>
              </a:rPr>
              <a:t> </a:t>
            </a:r>
            <a:r>
              <a:rPr lang="en-MY" dirty="0" err="1">
                <a:solidFill>
                  <a:schemeClr val="tx1"/>
                </a:solidFill>
              </a:rPr>
              <a:t>tiễn</a:t>
            </a:r>
            <a:r>
              <a:rPr lang="en-MY" dirty="0">
                <a:solidFill>
                  <a:schemeClr val="tx1"/>
                </a:solidFill>
              </a:rPr>
              <a:t>, </a:t>
            </a:r>
            <a:r>
              <a:rPr lang="en-MY" dirty="0" err="1">
                <a:solidFill>
                  <a:schemeClr val="tx1"/>
                </a:solidFill>
              </a:rPr>
              <a:t>không</a:t>
            </a:r>
            <a:r>
              <a:rPr lang="en-MY" dirty="0">
                <a:solidFill>
                  <a:schemeClr val="tx1"/>
                </a:solidFill>
              </a:rPr>
              <a:t> </a:t>
            </a:r>
            <a:r>
              <a:rPr lang="en-MY" dirty="0" err="1">
                <a:solidFill>
                  <a:schemeClr val="tx1"/>
                </a:solidFill>
              </a:rPr>
              <a:t>chỉ</a:t>
            </a:r>
            <a:r>
              <a:rPr lang="en-MY" dirty="0">
                <a:solidFill>
                  <a:schemeClr val="tx1"/>
                </a:solidFill>
              </a:rPr>
              <a:t> </a:t>
            </a:r>
            <a:r>
              <a:rPr lang="en-MY" dirty="0" err="1">
                <a:solidFill>
                  <a:schemeClr val="tx1"/>
                </a:solidFill>
              </a:rPr>
              <a:t>đối</a:t>
            </a:r>
            <a:r>
              <a:rPr lang="en-MY" dirty="0">
                <a:solidFill>
                  <a:schemeClr val="tx1"/>
                </a:solidFill>
              </a:rPr>
              <a:t> </a:t>
            </a:r>
            <a:r>
              <a:rPr lang="en-MY" dirty="0" err="1">
                <a:solidFill>
                  <a:schemeClr val="tx1"/>
                </a:solidFill>
              </a:rPr>
              <a:t>với</a:t>
            </a:r>
            <a:r>
              <a:rPr lang="en-MY" dirty="0">
                <a:solidFill>
                  <a:schemeClr val="tx1"/>
                </a:solidFill>
              </a:rPr>
              <a:t> </a:t>
            </a:r>
            <a:r>
              <a:rPr lang="en-MY" dirty="0" err="1">
                <a:solidFill>
                  <a:schemeClr val="tx1"/>
                </a:solidFill>
              </a:rPr>
              <a:t>nhóm</a:t>
            </a:r>
            <a:r>
              <a:rPr lang="en-MY" dirty="0">
                <a:solidFill>
                  <a:schemeClr val="tx1"/>
                </a:solidFill>
              </a:rPr>
              <a:t> </a:t>
            </a:r>
            <a:r>
              <a:rPr lang="en-MY" dirty="0" err="1">
                <a:solidFill>
                  <a:schemeClr val="tx1"/>
                </a:solidFill>
              </a:rPr>
              <a:t>mà</a:t>
            </a:r>
            <a:r>
              <a:rPr lang="en-MY" dirty="0">
                <a:solidFill>
                  <a:schemeClr val="tx1"/>
                </a:solidFill>
              </a:rPr>
              <a:t> </a:t>
            </a:r>
            <a:r>
              <a:rPr lang="en-MY" dirty="0" err="1">
                <a:solidFill>
                  <a:schemeClr val="tx1"/>
                </a:solidFill>
              </a:rPr>
              <a:t>còn</a:t>
            </a:r>
            <a:r>
              <a:rPr lang="en-MY" dirty="0">
                <a:solidFill>
                  <a:schemeClr val="tx1"/>
                </a:solidFill>
              </a:rPr>
              <a:t> </a:t>
            </a:r>
            <a:r>
              <a:rPr lang="en-MY" dirty="0" err="1">
                <a:solidFill>
                  <a:schemeClr val="tx1"/>
                </a:solidFill>
              </a:rPr>
              <a:t>có</a:t>
            </a:r>
            <a:r>
              <a:rPr lang="en-MY" dirty="0">
                <a:solidFill>
                  <a:schemeClr val="tx1"/>
                </a:solidFill>
              </a:rPr>
              <a:t> </a:t>
            </a:r>
            <a:r>
              <a:rPr lang="en-MY" dirty="0" err="1">
                <a:solidFill>
                  <a:schemeClr val="tx1"/>
                </a:solidFill>
              </a:rPr>
              <a:t>thể</a:t>
            </a:r>
            <a:r>
              <a:rPr lang="en-MY" dirty="0">
                <a:solidFill>
                  <a:schemeClr val="tx1"/>
                </a:solidFill>
              </a:rPr>
              <a:t> </a:t>
            </a:r>
            <a:r>
              <a:rPr lang="en-MY" dirty="0" err="1">
                <a:solidFill>
                  <a:schemeClr val="tx1"/>
                </a:solidFill>
              </a:rPr>
              <a:t>áp</a:t>
            </a:r>
            <a:r>
              <a:rPr lang="en-MY" dirty="0">
                <a:solidFill>
                  <a:schemeClr val="tx1"/>
                </a:solidFill>
              </a:rPr>
              <a:t> </a:t>
            </a:r>
            <a:r>
              <a:rPr lang="en-MY" dirty="0" err="1">
                <a:solidFill>
                  <a:schemeClr val="tx1"/>
                </a:solidFill>
              </a:rPr>
              <a:t>dụng</a:t>
            </a:r>
            <a:r>
              <a:rPr lang="en-MY" dirty="0">
                <a:solidFill>
                  <a:schemeClr val="tx1"/>
                </a:solidFill>
              </a:rPr>
              <a:t> </a:t>
            </a:r>
            <a:r>
              <a:rPr lang="en-MY" dirty="0" err="1">
                <a:solidFill>
                  <a:schemeClr val="tx1"/>
                </a:solidFill>
              </a:rPr>
              <a:t>trong</a:t>
            </a:r>
            <a:r>
              <a:rPr lang="en-MY" dirty="0">
                <a:solidFill>
                  <a:schemeClr val="tx1"/>
                </a:solidFill>
              </a:rPr>
              <a:t> </a:t>
            </a:r>
            <a:r>
              <a:rPr lang="en-MY" dirty="0" err="1">
                <a:solidFill>
                  <a:schemeClr val="tx1"/>
                </a:solidFill>
              </a:rPr>
              <a:t>thực</a:t>
            </a:r>
            <a:r>
              <a:rPr lang="en-MY" dirty="0">
                <a:solidFill>
                  <a:schemeClr val="tx1"/>
                </a:solidFill>
              </a:rPr>
              <a:t> </a:t>
            </a:r>
            <a:r>
              <a:rPr lang="en-MY" dirty="0" err="1">
                <a:solidFill>
                  <a:schemeClr val="tx1"/>
                </a:solidFill>
              </a:rPr>
              <a:t>tế</a:t>
            </a:r>
            <a:r>
              <a:rPr lang="en-MY" dirty="0">
                <a:solidFill>
                  <a:schemeClr val="tx1"/>
                </a:solidFill>
              </a:rPr>
              <a:t>. </a:t>
            </a:r>
            <a:r>
              <a:rPr lang="en-MY" dirty="0" err="1">
                <a:solidFill>
                  <a:schemeClr val="tx1"/>
                </a:solidFill>
              </a:rPr>
              <a:t>Cụ</a:t>
            </a:r>
            <a:r>
              <a:rPr lang="en-MY" dirty="0">
                <a:solidFill>
                  <a:schemeClr val="tx1"/>
                </a:solidFill>
              </a:rPr>
              <a:t> </a:t>
            </a:r>
            <a:r>
              <a:rPr lang="en-MY" dirty="0" err="1">
                <a:solidFill>
                  <a:schemeClr val="tx1"/>
                </a:solidFill>
              </a:rPr>
              <a:t>thể</a:t>
            </a:r>
            <a:r>
              <a:rPr lang="en-MY" dirty="0">
                <a:solidFill>
                  <a:schemeClr val="tx1"/>
                </a:solidFill>
              </a:rPr>
              <a:t>:</a:t>
            </a:r>
          </a:p>
          <a:p>
            <a:pPr marL="285750" indent="-285750">
              <a:buFont typeface="Arial" panose="020B0604020202020204" pitchFamily="34" charset="0"/>
              <a:buChar char="•"/>
            </a:pPr>
            <a:r>
              <a:rPr lang="vi-VN" dirty="0">
                <a:solidFill>
                  <a:schemeClr val="tx1"/>
                </a:solidFill>
                <a:latin typeface="Calibri" panose="020F0502020204030204" pitchFamily="34" charset="0"/>
                <a:ea typeface="Calibri" panose="020F0502020204030204" pitchFamily="34" charset="0"/>
                <a:cs typeface="Calibri" panose="020F0502020204030204" pitchFamily="34" charset="0"/>
              </a:rPr>
              <a:t>Ứng dụng kiến thức vào thực tế</a:t>
            </a:r>
          </a:p>
          <a:p>
            <a:r>
              <a:rPr lang="vi-VN" dirty="0">
                <a:solidFill>
                  <a:schemeClr val="tx1"/>
                </a:solidFill>
                <a:latin typeface="Calibri" panose="020F0502020204030204" pitchFamily="34" charset="0"/>
                <a:ea typeface="Calibri" panose="020F0502020204030204" pitchFamily="34" charset="0"/>
                <a:cs typeface="Calibri" panose="020F0502020204030204" pitchFamily="34" charset="0"/>
              </a:rPr>
              <a:t>→ Vận dụng ReactJS, NodeJS, CSDL, lập trình web để phát triển sản phẩm thực tiễn.</a:t>
            </a:r>
          </a:p>
          <a:p>
            <a:pPr marL="285750" indent="-285750">
              <a:buFont typeface="Arial" panose="020B0604020202020204" pitchFamily="34" charset="0"/>
              <a:buChar char="•"/>
            </a:pPr>
            <a:r>
              <a:rPr lang="vi-VN" dirty="0">
                <a:solidFill>
                  <a:schemeClr val="tx1"/>
                </a:solidFill>
                <a:latin typeface="Calibri" panose="020F0502020204030204" pitchFamily="34" charset="0"/>
                <a:ea typeface="Calibri" panose="020F0502020204030204" pitchFamily="34" charset="0"/>
                <a:cs typeface="Calibri" panose="020F0502020204030204" pitchFamily="34" charset="0"/>
              </a:rPr>
              <a:t>Rèn luyện kỹ năng phát triển phần mềm</a:t>
            </a:r>
          </a:p>
          <a:p>
            <a:r>
              <a:rPr lang="vi-VN" dirty="0">
                <a:solidFill>
                  <a:schemeClr val="tx1"/>
                </a:solidFill>
                <a:latin typeface="Calibri" panose="020F0502020204030204" pitchFamily="34" charset="0"/>
                <a:ea typeface="Calibri" panose="020F0502020204030204" pitchFamily="34" charset="0"/>
                <a:cs typeface="Calibri" panose="020F0502020204030204" pitchFamily="34" charset="0"/>
              </a:rPr>
              <a:t>→ Nâng cao kỹ năng thiết kế hệ thống, xử lý lỗi, kiểm thử và triển khai dự án.</a:t>
            </a:r>
          </a:p>
          <a:p>
            <a:pPr marL="285750" indent="-285750">
              <a:buFont typeface="Arial" panose="020B0604020202020204" pitchFamily="34" charset="0"/>
              <a:buChar char="•"/>
            </a:pPr>
            <a:r>
              <a:rPr lang="vi-VN" dirty="0">
                <a:solidFill>
                  <a:schemeClr val="tx1"/>
                </a:solidFill>
                <a:latin typeface="Calibri" panose="020F0502020204030204" pitchFamily="34" charset="0"/>
                <a:ea typeface="Calibri" panose="020F0502020204030204" pitchFamily="34" charset="0"/>
                <a:cs typeface="Calibri" panose="020F0502020204030204" pitchFamily="34" charset="0"/>
              </a:rPr>
              <a:t>Cải thiện kỹ năng làm việc nhóm</a:t>
            </a:r>
          </a:p>
          <a:p>
            <a:r>
              <a:rPr lang="vi-VN" dirty="0">
                <a:solidFill>
                  <a:schemeClr val="tx1"/>
                </a:solidFill>
                <a:latin typeface="Calibri" panose="020F0502020204030204" pitchFamily="34" charset="0"/>
                <a:ea typeface="Calibri" panose="020F0502020204030204" pitchFamily="34" charset="0"/>
                <a:cs typeface="Calibri" panose="020F0502020204030204" pitchFamily="34" charset="0"/>
              </a:rPr>
              <a:t>→ Phân chia công việc, phối hợp hiệu quả như môi trường dự án chuyên nghiệp.</a:t>
            </a:r>
          </a:p>
          <a:p>
            <a:pPr marL="285750" indent="-285750">
              <a:buFont typeface="Arial" panose="020B0604020202020204" pitchFamily="34" charset="0"/>
              <a:buChar char="•"/>
            </a:pPr>
            <a:r>
              <a:rPr lang="vi-VN" dirty="0">
                <a:solidFill>
                  <a:schemeClr val="tx1"/>
                </a:solidFill>
                <a:latin typeface="Calibri" panose="020F0502020204030204" pitchFamily="34" charset="0"/>
                <a:ea typeface="Calibri" panose="020F0502020204030204" pitchFamily="34" charset="0"/>
                <a:cs typeface="Calibri" panose="020F0502020204030204" pitchFamily="34" charset="0"/>
              </a:rPr>
              <a:t>Mở rộng cơ hội nghề nghiệp</a:t>
            </a:r>
          </a:p>
          <a:p>
            <a:r>
              <a:rPr lang="vi-VN" dirty="0">
                <a:solidFill>
                  <a:schemeClr val="tx1"/>
                </a:solidFill>
                <a:latin typeface="Calibri" panose="020F0502020204030204" pitchFamily="34" charset="0"/>
                <a:ea typeface="Calibri" panose="020F0502020204030204" pitchFamily="34" charset="0"/>
                <a:cs typeface="Calibri" panose="020F0502020204030204" pitchFamily="34" charset="0"/>
              </a:rPr>
              <a:t>→ Làm nền tảng vững chắc khi theo đuổi lĩnh vực lập trình web &amp; TMĐT.</a:t>
            </a:r>
          </a:p>
          <a:p>
            <a:pPr marL="285750" indent="-285750">
              <a:buFont typeface="Arial" panose="020B0604020202020204" pitchFamily="34" charset="0"/>
              <a:buChar char="•"/>
            </a:pPr>
            <a:r>
              <a:rPr lang="vi-VN" dirty="0">
                <a:solidFill>
                  <a:schemeClr val="tx1"/>
                </a:solidFill>
                <a:latin typeface="Calibri" panose="020F0502020204030204" pitchFamily="34" charset="0"/>
                <a:ea typeface="Calibri" panose="020F0502020204030204" pitchFamily="34" charset="0"/>
                <a:cs typeface="Calibri" panose="020F0502020204030204" pitchFamily="34" charset="0"/>
              </a:rPr>
              <a:t>Mang lại trải nghiệm tốt cho người dùng</a:t>
            </a:r>
          </a:p>
          <a:p>
            <a:r>
              <a:rPr lang="vi-VN" dirty="0">
                <a:solidFill>
                  <a:schemeClr val="tx1"/>
                </a:solidFill>
                <a:latin typeface="Calibri" panose="020F0502020204030204" pitchFamily="34" charset="0"/>
                <a:ea typeface="Calibri" panose="020F0502020204030204" pitchFamily="34" charset="0"/>
                <a:cs typeface="Calibri" panose="020F0502020204030204" pitchFamily="34" charset="0"/>
              </a:rPr>
              <a:t>→ Website giúp mua sắm tiện lợi, dễ tìm kiếm – phù hợp nhu cầu thị trường.</a:t>
            </a:r>
          </a:p>
          <a:p>
            <a:pPr marL="285750" indent="-285750">
              <a:buFont typeface="Arial" panose="020B0604020202020204" pitchFamily="34" charset="0"/>
              <a:buChar char="•"/>
            </a:pPr>
            <a:r>
              <a:rPr lang="vi-VN" dirty="0">
                <a:solidFill>
                  <a:schemeClr val="tx1"/>
                </a:solidFill>
                <a:latin typeface="Calibri" panose="020F0502020204030204" pitchFamily="34" charset="0"/>
                <a:ea typeface="Calibri" panose="020F0502020204030204" pitchFamily="34" charset="0"/>
                <a:cs typeface="Calibri" panose="020F0502020204030204" pitchFamily="34" charset="0"/>
              </a:rPr>
              <a:t>Định hướng phát triển lâu dài</a:t>
            </a:r>
          </a:p>
          <a:p>
            <a:r>
              <a:rPr lang="vi-VN" dirty="0">
                <a:solidFill>
                  <a:schemeClr val="tx1"/>
                </a:solidFill>
                <a:latin typeface="Calibri" panose="020F0502020204030204" pitchFamily="34" charset="0"/>
                <a:ea typeface="Calibri" panose="020F0502020204030204" pitchFamily="34" charset="0"/>
                <a:cs typeface="Calibri" panose="020F0502020204030204" pitchFamily="34" charset="0"/>
              </a:rPr>
              <a:t>→ Có thể tích hợp: thanh toán online, quản lý kho, chatbot hỗ trợ khách hàng.</a:t>
            </a:r>
          </a:p>
          <a:p>
            <a:endParaRPr lang="vi-VN" dirty="0">
              <a:solidFill>
                <a:schemeClr val="tx1"/>
              </a:solidFill>
            </a:endParaRPr>
          </a:p>
        </p:txBody>
      </p:sp>
      <p:sp>
        <p:nvSpPr>
          <p:cNvPr id="4" name="Hình Bầu dục 3">
            <a:extLst>
              <a:ext uri="{FF2B5EF4-FFF2-40B4-BE49-F238E27FC236}">
                <a16:creationId xmlns:a16="http://schemas.microsoft.com/office/drawing/2014/main" id="{828C5ED1-5115-4651-BD0C-03F548ECE51F}"/>
              </a:ext>
            </a:extLst>
          </p:cNvPr>
          <p:cNvSpPr/>
          <p:nvPr/>
        </p:nvSpPr>
        <p:spPr>
          <a:xfrm>
            <a:off x="9976130" y="2365841"/>
            <a:ext cx="1067824" cy="105907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B38B283A-B30A-4612-8D4B-E9CD719F69BA}"/>
              </a:ext>
            </a:extLst>
          </p:cNvPr>
          <p:cNvSpPr/>
          <p:nvPr/>
        </p:nvSpPr>
        <p:spPr>
          <a:xfrm>
            <a:off x="11005381" y="3234763"/>
            <a:ext cx="1067824" cy="105907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ình Bầu dục 45">
            <a:extLst>
              <a:ext uri="{FF2B5EF4-FFF2-40B4-BE49-F238E27FC236}">
                <a16:creationId xmlns:a16="http://schemas.microsoft.com/office/drawing/2014/main" id="{B1C25235-BCF9-4D0D-8A93-7E8E7E7BA01C}"/>
              </a:ext>
            </a:extLst>
          </p:cNvPr>
          <p:cNvSpPr/>
          <p:nvPr/>
        </p:nvSpPr>
        <p:spPr>
          <a:xfrm>
            <a:off x="9895760" y="4103684"/>
            <a:ext cx="1067824" cy="105907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Hình Bầu dục 46">
            <a:extLst>
              <a:ext uri="{FF2B5EF4-FFF2-40B4-BE49-F238E27FC236}">
                <a16:creationId xmlns:a16="http://schemas.microsoft.com/office/drawing/2014/main" id="{5FC7308A-7B9A-4386-B09D-4E7F49FE1FB8}"/>
              </a:ext>
            </a:extLst>
          </p:cNvPr>
          <p:cNvSpPr/>
          <p:nvPr/>
        </p:nvSpPr>
        <p:spPr>
          <a:xfrm>
            <a:off x="10887413" y="5251587"/>
            <a:ext cx="1067824" cy="105907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497141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928994" y="7407068"/>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8" name="Hình Bầu dục 27">
            <a:extLst>
              <a:ext uri="{FF2B5EF4-FFF2-40B4-BE49-F238E27FC236}">
                <a16:creationId xmlns:a16="http://schemas.microsoft.com/office/drawing/2014/main" id="{4BDF5E31-920C-4420-ACE2-76661A425848}"/>
              </a:ext>
            </a:extLst>
          </p:cNvPr>
          <p:cNvSpPr/>
          <p:nvPr/>
        </p:nvSpPr>
        <p:spPr>
          <a:xfrm>
            <a:off x="9976130" y="8133597"/>
            <a:ext cx="1067824" cy="105907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ình Bầu dục 45">
            <a:extLst>
              <a:ext uri="{FF2B5EF4-FFF2-40B4-BE49-F238E27FC236}">
                <a16:creationId xmlns:a16="http://schemas.microsoft.com/office/drawing/2014/main" id="{94CB063F-4597-4878-935B-66B99C6C6F49}"/>
              </a:ext>
            </a:extLst>
          </p:cNvPr>
          <p:cNvSpPr/>
          <p:nvPr/>
        </p:nvSpPr>
        <p:spPr>
          <a:xfrm>
            <a:off x="11005381" y="11769163"/>
            <a:ext cx="1067824" cy="105907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Hình Bầu dục 46">
            <a:extLst>
              <a:ext uri="{FF2B5EF4-FFF2-40B4-BE49-F238E27FC236}">
                <a16:creationId xmlns:a16="http://schemas.microsoft.com/office/drawing/2014/main" id="{AF355DF0-1538-4508-8D80-BCA8047208FB}"/>
              </a:ext>
            </a:extLst>
          </p:cNvPr>
          <p:cNvSpPr/>
          <p:nvPr/>
        </p:nvSpPr>
        <p:spPr>
          <a:xfrm>
            <a:off x="9895760" y="14443440"/>
            <a:ext cx="1067824" cy="105907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Hình Bầu dục 48">
            <a:extLst>
              <a:ext uri="{FF2B5EF4-FFF2-40B4-BE49-F238E27FC236}">
                <a16:creationId xmlns:a16="http://schemas.microsoft.com/office/drawing/2014/main" id="{FFCB3373-B0D4-44F6-8C03-5F48E6BE6297}"/>
              </a:ext>
            </a:extLst>
          </p:cNvPr>
          <p:cNvSpPr/>
          <p:nvPr/>
        </p:nvSpPr>
        <p:spPr>
          <a:xfrm>
            <a:off x="10887413" y="18464566"/>
            <a:ext cx="1067824" cy="105907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Hình Bầu dục 49">
            <a:extLst>
              <a:ext uri="{FF2B5EF4-FFF2-40B4-BE49-F238E27FC236}">
                <a16:creationId xmlns:a16="http://schemas.microsoft.com/office/drawing/2014/main" id="{AE7B866A-F23F-41E2-8A4D-0492B6704D1C}"/>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Hình Bầu dục 50">
            <a:extLst>
              <a:ext uri="{FF2B5EF4-FFF2-40B4-BE49-F238E27FC236}">
                <a16:creationId xmlns:a16="http://schemas.microsoft.com/office/drawing/2014/main" id="{1DAC4B28-E993-49AA-80CF-C61B49230FBB}"/>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Hình Bầu dục 51">
            <a:extLst>
              <a:ext uri="{FF2B5EF4-FFF2-40B4-BE49-F238E27FC236}">
                <a16:creationId xmlns:a16="http://schemas.microsoft.com/office/drawing/2014/main" id="{380C5173-80E4-4187-B75D-5BAA64BCDF64}"/>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3" name="Kiểu 3D 52" descr="Laptop - Windows menu">
                <a:extLst>
                  <a:ext uri="{FF2B5EF4-FFF2-40B4-BE49-F238E27FC236}">
                    <a16:creationId xmlns:a16="http://schemas.microsoft.com/office/drawing/2014/main" id="{8C1D00A9-74B2-408E-B330-D2E3ECA704D7}"/>
                  </a:ext>
                </a:extLst>
              </p:cNvPr>
              <p:cNvGraphicFramePr>
                <a:graphicFrameLocks noChangeAspect="1"/>
              </p:cNvGraphicFramePr>
              <p:nvPr>
                <p:extLst>
                  <p:ext uri="{D42A27DB-BD31-4B8C-83A1-F6EECF244321}">
                    <p14:modId xmlns:p14="http://schemas.microsoft.com/office/powerpoint/2010/main" val="1545967824"/>
                  </p:ext>
                </p:extLst>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 name="Kiểu 3D 52" descr="Laptop - Windows menu">
                <a:extLst>
                  <a:ext uri="{FF2B5EF4-FFF2-40B4-BE49-F238E27FC236}">
                    <a16:creationId xmlns:a16="http://schemas.microsoft.com/office/drawing/2014/main" id="{8C1D00A9-74B2-408E-B330-D2E3ECA704D7}"/>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54" name="Hình Bầu dục 53">
            <a:extLst>
              <a:ext uri="{FF2B5EF4-FFF2-40B4-BE49-F238E27FC236}">
                <a16:creationId xmlns:a16="http://schemas.microsoft.com/office/drawing/2014/main" id="{7B513241-E78D-49E4-8774-B9385D7B7B95}"/>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ình chữ nhật: Góc Tròn 11">
            <a:extLst>
              <a:ext uri="{FF2B5EF4-FFF2-40B4-BE49-F238E27FC236}">
                <a16:creationId xmlns:a16="http://schemas.microsoft.com/office/drawing/2014/main" id="{BD33A12B-863E-287C-041F-CC2203E95835}"/>
              </a:ext>
            </a:extLst>
          </p:cNvPr>
          <p:cNvSpPr/>
          <p:nvPr/>
        </p:nvSpPr>
        <p:spPr>
          <a:xfrm>
            <a:off x="408342" y="1683863"/>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5" name="Hộp Văn bản 12">
            <a:extLst>
              <a:ext uri="{FF2B5EF4-FFF2-40B4-BE49-F238E27FC236}">
                <a16:creationId xmlns:a16="http://schemas.microsoft.com/office/drawing/2014/main" id="{7C6869BC-9738-1D02-F977-50981901945F}"/>
              </a:ext>
            </a:extLst>
          </p:cNvPr>
          <p:cNvSpPr txBox="1"/>
          <p:nvPr/>
        </p:nvSpPr>
        <p:spPr>
          <a:xfrm>
            <a:off x="1278500" y="1906208"/>
            <a:ext cx="3556256" cy="523220"/>
          </a:xfrm>
          <a:prstGeom prst="rect">
            <a:avLst/>
          </a:prstGeom>
          <a:noFill/>
        </p:spPr>
        <p:txBody>
          <a:bodyPr wrap="square" rtlCol="0">
            <a:spAutoFit/>
          </a:bodyPr>
          <a:lstStyle/>
          <a:p>
            <a:r>
              <a:rPr lang="en-US" sz="2800" b="1" dirty="0" err="1">
                <a:solidFill>
                  <a:schemeClr val="bg1"/>
                </a:solidFill>
                <a:latin typeface="Arial" panose="020B0604020202020204" pitchFamily="34" charset="0"/>
                <a:cs typeface="Arial" panose="020B0604020202020204" pitchFamily="34" charset="0"/>
              </a:rPr>
              <a:t>Tổng</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quan</a:t>
            </a:r>
            <a:endParaRPr lang="vi-VN" sz="2800" b="1" dirty="0">
              <a:solidFill>
                <a:schemeClr val="bg1"/>
              </a:solidFill>
              <a:latin typeface="Arial" panose="020B0604020202020204" pitchFamily="34" charset="0"/>
              <a:cs typeface="Arial" panose="020B0604020202020204" pitchFamily="34" charset="0"/>
            </a:endParaRPr>
          </a:p>
        </p:txBody>
      </p:sp>
      <p:pic>
        <p:nvPicPr>
          <p:cNvPr id="6" name="Hình ảnh 35" descr="Ảnh có chứa đồ họa véc-tơ&#10;&#10;Mô tả được tạo tự động">
            <a:extLst>
              <a:ext uri="{FF2B5EF4-FFF2-40B4-BE49-F238E27FC236}">
                <a16:creationId xmlns:a16="http://schemas.microsoft.com/office/drawing/2014/main" id="{2AF3EC86-7A95-F6B9-F24D-7F09C62F39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702" y="1906208"/>
            <a:ext cx="796594" cy="796594"/>
          </a:xfrm>
          <a:prstGeom prst="rect">
            <a:avLst/>
          </a:prstGeom>
        </p:spPr>
      </p:pic>
      <p:sp>
        <p:nvSpPr>
          <p:cNvPr id="8" name="Hình chữ nhật: Góc Tròn 26">
            <a:extLst>
              <a:ext uri="{FF2B5EF4-FFF2-40B4-BE49-F238E27FC236}">
                <a16:creationId xmlns:a16="http://schemas.microsoft.com/office/drawing/2014/main" id="{32224ADC-55A2-D3C7-6AAA-385B80C0859F}"/>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ộp Văn bản 31">
            <a:extLst>
              <a:ext uri="{FF2B5EF4-FFF2-40B4-BE49-F238E27FC236}">
                <a16:creationId xmlns:a16="http://schemas.microsoft.com/office/drawing/2014/main" id="{8931DF23-33E3-4AE1-923D-DE4E4C2090D5}"/>
              </a:ext>
            </a:extLst>
          </p:cNvPr>
          <p:cNvSpPr txBox="1"/>
          <p:nvPr/>
        </p:nvSpPr>
        <p:spPr>
          <a:xfrm>
            <a:off x="567172" y="5502701"/>
            <a:ext cx="2120802"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Giới</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thiệu</a:t>
            </a:r>
            <a:endParaRPr lang="vi-VN" sz="2800" b="1" dirty="0">
              <a:latin typeface="Arial" panose="020B0604020202020204" pitchFamily="34" charset="0"/>
              <a:cs typeface="Arial" panose="020B0604020202020204" pitchFamily="34" charset="0"/>
            </a:endParaRPr>
          </a:p>
        </p:txBody>
      </p:sp>
      <p:pic>
        <p:nvPicPr>
          <p:cNvPr id="10" name="Hình ảnh 38">
            <a:extLst>
              <a:ext uri="{FF2B5EF4-FFF2-40B4-BE49-F238E27FC236}">
                <a16:creationId xmlns:a16="http://schemas.microsoft.com/office/drawing/2014/main" id="{DE64CBFB-1C72-F86F-7C6F-36D3610AA0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75" y="4041009"/>
            <a:ext cx="1184397" cy="1184397"/>
          </a:xfrm>
          <a:prstGeom prst="rect">
            <a:avLst/>
          </a:prstGeom>
        </p:spPr>
      </p:pic>
      <p:sp>
        <p:nvSpPr>
          <p:cNvPr id="11" name="Hình chữ nhật: Góc Tròn 28">
            <a:extLst>
              <a:ext uri="{FF2B5EF4-FFF2-40B4-BE49-F238E27FC236}">
                <a16:creationId xmlns:a16="http://schemas.microsoft.com/office/drawing/2014/main" id="{B46A544A-8DC3-85DF-13CA-F4ACD447F300}"/>
              </a:ext>
            </a:extLst>
          </p:cNvPr>
          <p:cNvSpPr/>
          <p:nvPr/>
        </p:nvSpPr>
        <p:spPr>
          <a:xfrm>
            <a:off x="3330836"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ộp Văn bản 32">
            <a:extLst>
              <a:ext uri="{FF2B5EF4-FFF2-40B4-BE49-F238E27FC236}">
                <a16:creationId xmlns:a16="http://schemas.microsoft.com/office/drawing/2014/main" id="{98CD3CB7-A627-C5CC-7393-ECC1E27C82DB}"/>
              </a:ext>
            </a:extLst>
          </p:cNvPr>
          <p:cNvSpPr txBox="1"/>
          <p:nvPr/>
        </p:nvSpPr>
        <p:spPr>
          <a:xfrm>
            <a:off x="3520538" y="5442118"/>
            <a:ext cx="2117603"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Lý do </a:t>
            </a:r>
            <a:endParaRPr lang="vi-VN" sz="2800" b="1" dirty="0">
              <a:latin typeface="Arial" panose="020B0604020202020204" pitchFamily="34" charset="0"/>
              <a:cs typeface="Arial" panose="020B0604020202020204" pitchFamily="34" charset="0"/>
            </a:endParaRPr>
          </a:p>
        </p:txBody>
      </p:sp>
      <p:pic>
        <p:nvPicPr>
          <p:cNvPr id="15" name="Hình ảnh 41">
            <a:extLst>
              <a:ext uri="{FF2B5EF4-FFF2-40B4-BE49-F238E27FC236}">
                <a16:creationId xmlns:a16="http://schemas.microsoft.com/office/drawing/2014/main" id="{DB8640E1-5268-1A5D-ABA2-F766F16DA8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3688" y="4025647"/>
            <a:ext cx="1091305" cy="1091305"/>
          </a:xfrm>
          <a:prstGeom prst="rect">
            <a:avLst/>
          </a:prstGeom>
        </p:spPr>
      </p:pic>
      <p:sp>
        <p:nvSpPr>
          <p:cNvPr id="16" name="Hình chữ nhật: Góc Tròn 29">
            <a:extLst>
              <a:ext uri="{FF2B5EF4-FFF2-40B4-BE49-F238E27FC236}">
                <a16:creationId xmlns:a16="http://schemas.microsoft.com/office/drawing/2014/main" id="{CD3B77D2-B69F-24B4-DB50-ADAAE15FA7D4}"/>
              </a:ext>
            </a:extLst>
          </p:cNvPr>
          <p:cNvSpPr/>
          <p:nvPr/>
        </p:nvSpPr>
        <p:spPr>
          <a:xfrm>
            <a:off x="6431608" y="3854027"/>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7" name="Hộp Văn bản 33">
            <a:extLst>
              <a:ext uri="{FF2B5EF4-FFF2-40B4-BE49-F238E27FC236}">
                <a16:creationId xmlns:a16="http://schemas.microsoft.com/office/drawing/2014/main" id="{35F6B2E8-FC71-4B31-DD16-FAFDA6B703EF}"/>
              </a:ext>
            </a:extLst>
          </p:cNvPr>
          <p:cNvSpPr txBox="1"/>
          <p:nvPr/>
        </p:nvSpPr>
        <p:spPr>
          <a:xfrm>
            <a:off x="6681498" y="5386932"/>
            <a:ext cx="2066558"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Mục</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đích</a:t>
            </a:r>
            <a:endParaRPr lang="vi-VN" sz="2800" b="1" dirty="0">
              <a:latin typeface="Arial" panose="020B0604020202020204" pitchFamily="34" charset="0"/>
              <a:cs typeface="Arial" panose="020B0604020202020204" pitchFamily="34" charset="0"/>
            </a:endParaRPr>
          </a:p>
        </p:txBody>
      </p:sp>
      <p:pic>
        <p:nvPicPr>
          <p:cNvPr id="18" name="Hình ảnh 44">
            <a:extLst>
              <a:ext uri="{FF2B5EF4-FFF2-40B4-BE49-F238E27FC236}">
                <a16:creationId xmlns:a16="http://schemas.microsoft.com/office/drawing/2014/main" id="{108D1E04-4BB6-3838-74AD-A614820CB0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7166" y="4077325"/>
            <a:ext cx="1051027" cy="1051027"/>
          </a:xfrm>
          <a:prstGeom prst="rect">
            <a:avLst/>
          </a:prstGeom>
        </p:spPr>
      </p:pic>
      <p:sp>
        <p:nvSpPr>
          <p:cNvPr id="19" name="Hình chữ nhật: Góc Tròn 30">
            <a:extLst>
              <a:ext uri="{FF2B5EF4-FFF2-40B4-BE49-F238E27FC236}">
                <a16:creationId xmlns:a16="http://schemas.microsoft.com/office/drawing/2014/main" id="{85C8B032-878A-6350-9D1F-9DFDF118FF64}"/>
              </a:ext>
            </a:extLst>
          </p:cNvPr>
          <p:cNvSpPr/>
          <p:nvPr/>
        </p:nvSpPr>
        <p:spPr>
          <a:xfrm>
            <a:off x="94497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Hộp Văn bản 34">
            <a:extLst>
              <a:ext uri="{FF2B5EF4-FFF2-40B4-BE49-F238E27FC236}">
                <a16:creationId xmlns:a16="http://schemas.microsoft.com/office/drawing/2014/main" id="{9F54FDBE-218A-1D3B-2371-84B57F2BD7E6}"/>
              </a:ext>
            </a:extLst>
          </p:cNvPr>
          <p:cNvSpPr txBox="1"/>
          <p:nvPr/>
        </p:nvSpPr>
        <p:spPr>
          <a:xfrm>
            <a:off x="9615973" y="5327906"/>
            <a:ext cx="2058501"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Ý </a:t>
            </a:r>
            <a:r>
              <a:rPr lang="en-US" sz="2800" b="1" dirty="0" err="1">
                <a:latin typeface="Arial" panose="020B0604020202020204" pitchFamily="34" charset="0"/>
                <a:cs typeface="Arial" panose="020B0604020202020204" pitchFamily="34" charset="0"/>
              </a:rPr>
              <a:t>nghĩa</a:t>
            </a:r>
            <a:endParaRPr lang="vi-VN" sz="2800" b="1" dirty="0">
              <a:latin typeface="Arial" panose="020B0604020202020204" pitchFamily="34" charset="0"/>
              <a:cs typeface="Arial" panose="020B0604020202020204" pitchFamily="34" charset="0"/>
            </a:endParaRPr>
          </a:p>
        </p:txBody>
      </p:sp>
      <p:pic>
        <p:nvPicPr>
          <p:cNvPr id="21" name="Hình ảnh 47">
            <a:extLst>
              <a:ext uri="{FF2B5EF4-FFF2-40B4-BE49-F238E27FC236}">
                <a16:creationId xmlns:a16="http://schemas.microsoft.com/office/drawing/2014/main" id="{5FC25D4A-BB81-75D7-6E6E-24A665451C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86296" y="4129904"/>
            <a:ext cx="1091782" cy="1091782"/>
          </a:xfrm>
          <a:prstGeom prst="rect">
            <a:avLst/>
          </a:prstGeom>
        </p:spPr>
      </p:pic>
      <p:sp>
        <p:nvSpPr>
          <p:cNvPr id="22" name="Hộp Văn bản 1">
            <a:extLst>
              <a:ext uri="{FF2B5EF4-FFF2-40B4-BE49-F238E27FC236}">
                <a16:creationId xmlns:a16="http://schemas.microsoft.com/office/drawing/2014/main" id="{1A2556B4-B22B-304D-7581-8DB0C47A9E25}"/>
              </a:ext>
            </a:extLst>
          </p:cNvPr>
          <p:cNvSpPr txBox="1"/>
          <p:nvPr/>
        </p:nvSpPr>
        <p:spPr>
          <a:xfrm>
            <a:off x="1849618" y="595402"/>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Lập</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r>
              <a:rPr lang="en-US" sz="5400" b="1" dirty="0">
                <a:solidFill>
                  <a:srgbClr val="438AFE"/>
                </a:solidFill>
                <a:latin typeface="Arial" panose="020B0604020202020204" pitchFamily="34" charset="0"/>
                <a:cs typeface="Arial" panose="020B0604020202020204" pitchFamily="34" charset="0"/>
              </a:rPr>
              <a:t> web </a:t>
            </a:r>
            <a:r>
              <a:rPr lang="en-US" sz="5400" b="1" dirty="0" err="1">
                <a:solidFill>
                  <a:srgbClr val="438AFE"/>
                </a:solidFill>
                <a:latin typeface="Arial" panose="020B0604020202020204" pitchFamily="34" charset="0"/>
                <a:cs typeface="Arial" panose="020B0604020202020204" pitchFamily="34" charset="0"/>
              </a:rPr>
              <a:t>nâng</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cao</a:t>
            </a:r>
            <a:endParaRPr lang="vi-VN" sz="5400" b="1" dirty="0">
              <a:solidFill>
                <a:srgbClr val="438AF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3998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61CD1-C9B4-D6D3-1B79-48716E4CF8DC}"/>
            </a:ext>
          </a:extLst>
        </p:cNvPr>
        <p:cNvGrpSpPr/>
        <p:nvPr/>
      </p:nvGrpSpPr>
      <p:grpSpPr>
        <a:xfrm>
          <a:off x="0" y="0"/>
          <a:ext cx="0" cy="0"/>
          <a:chOff x="0" y="0"/>
          <a:chExt cx="0" cy="0"/>
        </a:xfrm>
      </p:grpSpPr>
      <p:sp>
        <p:nvSpPr>
          <p:cNvPr id="3" name="Hộp Văn bản 2">
            <a:extLst>
              <a:ext uri="{FF2B5EF4-FFF2-40B4-BE49-F238E27FC236}">
                <a16:creationId xmlns:a16="http://schemas.microsoft.com/office/drawing/2014/main" id="{0F76142C-FEC4-00BF-0126-9EF6A951B000}"/>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71DD8AFE-76A3-9CCE-E634-B92C31CAD3D3}"/>
              </a:ext>
            </a:extLst>
          </p:cNvPr>
          <p:cNvSpPr/>
          <p:nvPr/>
        </p:nvSpPr>
        <p:spPr>
          <a:xfrm rot="8846996">
            <a:off x="5406662" y="-1732615"/>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829FEE66-9D90-9E1A-ACC3-5A18D2A36785}"/>
              </a:ext>
            </a:extLst>
          </p:cNvPr>
          <p:cNvSpPr/>
          <p:nvPr/>
        </p:nvSpPr>
        <p:spPr>
          <a:xfrm rot="8846996">
            <a:off x="8591854" y="374909"/>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A7269654-932E-BDEC-FBC6-7A5A4F4008CB}"/>
              </a:ext>
            </a:extLst>
          </p:cNvPr>
          <p:cNvSpPr/>
          <p:nvPr/>
        </p:nvSpPr>
        <p:spPr>
          <a:xfrm rot="8846996">
            <a:off x="5429194" y="3437201"/>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4913D0CA-625E-CF7C-C131-0049D439D05A}"/>
              </a:ext>
            </a:extLst>
          </p:cNvPr>
          <p:cNvSpPr txBox="1"/>
          <p:nvPr/>
        </p:nvSpPr>
        <p:spPr>
          <a:xfrm>
            <a:off x="-5319265" y="2626986"/>
            <a:ext cx="467627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Chủ đề thuyết trình</a:t>
            </a:r>
            <a:endParaRPr lang="vi-VN" sz="2800" b="1">
              <a:latin typeface="Arial" panose="020B0604020202020204" pitchFamily="34" charset="0"/>
              <a:cs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DF36882-9BF8-F3F1-3421-8A4883EFE1BB}"/>
                  </a:ext>
                </a:extLst>
              </p:cNvPr>
              <p:cNvGraphicFramePr>
                <a:graphicFrameLocks noChangeAspect="1"/>
              </p:cNvGraphicFramePr>
              <p:nvPr/>
            </p:nvGraphicFramePr>
            <p:xfrm>
              <a:off x="6137873" y="274994"/>
              <a:ext cx="5717212" cy="4994237"/>
            </p:xfrm>
            <a:graphic>
              <a:graphicData uri="http://schemas.microsoft.com/office/drawing/2017/model3d">
                <am3d:model3d r:embed="rId2">
                  <am3d:spPr>
                    <a:xfrm>
                      <a:off x="0" y="0"/>
                      <a:ext cx="5717212" cy="4994237"/>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128057" ay="-525846" az="-178167"/>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DF36882-9BF8-F3F1-3421-8A4883EFE1BB}"/>
                  </a:ext>
                </a:extLst>
              </p:cNvPr>
              <p:cNvPicPr>
                <a:picLocks noGrp="1" noRot="1" noChangeAspect="1" noMove="1" noResize="1" noEditPoints="1" noAdjustHandles="1" noChangeArrowheads="1" noChangeShapeType="1" noCrop="1"/>
              </p:cNvPicPr>
              <p:nvPr/>
            </p:nvPicPr>
            <p:blipFill>
              <a:blip r:embed="rId3"/>
              <a:stretch>
                <a:fillRect/>
              </a:stretch>
            </p:blipFill>
            <p:spPr>
              <a:xfrm>
                <a:off x="6137873" y="274994"/>
                <a:ext cx="5717212" cy="4994237"/>
              </a:xfrm>
              <a:prstGeom prst="rect">
                <a:avLst/>
              </a:prstGeom>
            </p:spPr>
          </p:pic>
        </mc:Fallback>
      </mc:AlternateContent>
      <p:sp>
        <p:nvSpPr>
          <p:cNvPr id="24" name="Hình Bầu dục 23">
            <a:extLst>
              <a:ext uri="{FF2B5EF4-FFF2-40B4-BE49-F238E27FC236}">
                <a16:creationId xmlns:a16="http://schemas.microsoft.com/office/drawing/2014/main" id="{C6B7086A-1AFE-33DD-6C45-0A2C207C3374}"/>
              </a:ext>
            </a:extLst>
          </p:cNvPr>
          <p:cNvSpPr/>
          <p:nvPr/>
        </p:nvSpPr>
        <p:spPr>
          <a:xfrm rot="8846996">
            <a:off x="9167367" y="37992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6A43218D-1C12-757F-6864-D3A286CDB5AB}"/>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4D43D80E-15C6-A37A-3B96-9FDB8952C128}"/>
              </a:ext>
            </a:extLst>
          </p:cNvPr>
          <p:cNvSpPr txBox="1"/>
          <p:nvPr/>
        </p:nvSpPr>
        <p:spPr>
          <a:xfrm>
            <a:off x="389524" y="93963"/>
            <a:ext cx="5386436" cy="1754326"/>
          </a:xfrm>
          <a:prstGeom prst="rect">
            <a:avLst/>
          </a:prstGeom>
          <a:noFill/>
        </p:spPr>
        <p:txBody>
          <a:bodyPr wrap="square" rtlCol="0">
            <a:spAutoFit/>
          </a:bodyPr>
          <a:lstStyle/>
          <a:p>
            <a:r>
              <a:rPr lang="en-US" sz="5400" b="1" dirty="0" err="1">
                <a:solidFill>
                  <a:srgbClr val="438AFE"/>
                </a:solidFill>
                <a:latin typeface="Arial" panose="020B0604020202020204" pitchFamily="34" charset="0"/>
                <a:cs typeface="Arial" panose="020B0604020202020204" pitchFamily="34" charset="0"/>
              </a:rPr>
              <a:t>Lập</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r>
              <a:rPr lang="en-US" sz="5400" b="1" dirty="0">
                <a:solidFill>
                  <a:srgbClr val="438AFE"/>
                </a:solidFill>
                <a:latin typeface="Arial" panose="020B0604020202020204" pitchFamily="34" charset="0"/>
                <a:cs typeface="Arial" panose="020B0604020202020204" pitchFamily="34" charset="0"/>
              </a:rPr>
              <a:t> web </a:t>
            </a:r>
            <a:r>
              <a:rPr lang="en-US" sz="5400" b="1" dirty="0" err="1">
                <a:solidFill>
                  <a:srgbClr val="438AFE"/>
                </a:solidFill>
                <a:latin typeface="Arial" panose="020B0604020202020204" pitchFamily="34" charset="0"/>
                <a:cs typeface="Arial" panose="020B0604020202020204" pitchFamily="34" charset="0"/>
              </a:rPr>
              <a:t>nâng</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cao</a:t>
            </a:r>
            <a:endParaRPr lang="vi-VN" sz="5400" b="1" dirty="0">
              <a:solidFill>
                <a:srgbClr val="438AFE"/>
              </a:solidFill>
              <a:latin typeface="Arial" panose="020B0604020202020204" pitchFamily="34" charset="0"/>
              <a:cs typeface="Arial" panose="020B0604020202020204" pitchFamily="34" charset="0"/>
            </a:endParaRPr>
          </a:p>
        </p:txBody>
      </p:sp>
      <p:grpSp>
        <p:nvGrpSpPr>
          <p:cNvPr id="37" name="Nhóm 36">
            <a:extLst>
              <a:ext uri="{FF2B5EF4-FFF2-40B4-BE49-F238E27FC236}">
                <a16:creationId xmlns:a16="http://schemas.microsoft.com/office/drawing/2014/main" id="{584A7CEA-83EA-CC28-5632-EE47B065591C}"/>
              </a:ext>
            </a:extLst>
          </p:cNvPr>
          <p:cNvGrpSpPr/>
          <p:nvPr/>
        </p:nvGrpSpPr>
        <p:grpSpPr>
          <a:xfrm>
            <a:off x="396601" y="1818638"/>
            <a:ext cx="4710565" cy="1128222"/>
            <a:chOff x="389524" y="1719082"/>
            <a:chExt cx="4710565" cy="1128222"/>
          </a:xfrm>
        </p:grpSpPr>
        <p:sp>
          <p:nvSpPr>
            <p:cNvPr id="12" name="Hình chữ nhật: Góc Tròn 11">
              <a:extLst>
                <a:ext uri="{FF2B5EF4-FFF2-40B4-BE49-F238E27FC236}">
                  <a16:creationId xmlns:a16="http://schemas.microsoft.com/office/drawing/2014/main" id="{7620C08B-C129-14E6-AA62-9A4E1F417F8E}"/>
                </a:ext>
              </a:extLst>
            </p:cNvPr>
            <p:cNvSpPr/>
            <p:nvPr/>
          </p:nvSpPr>
          <p:spPr>
            <a:xfrm>
              <a:off x="389524" y="1918194"/>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D9294CCB-EE9E-CB7B-727F-830C164653B1}"/>
                </a:ext>
              </a:extLst>
            </p:cNvPr>
            <p:cNvSpPr txBox="1"/>
            <p:nvPr/>
          </p:nvSpPr>
          <p:spPr>
            <a:xfrm>
              <a:off x="1479539" y="1893197"/>
              <a:ext cx="3556256" cy="954107"/>
            </a:xfrm>
            <a:prstGeom prst="rect">
              <a:avLst/>
            </a:prstGeom>
            <a:noFill/>
          </p:spPr>
          <p:txBody>
            <a:bodyPr wrap="square" rtlCol="0">
              <a:spAutoFit/>
            </a:bodyPr>
            <a:lstStyle/>
            <a:p>
              <a:pPr algn="ctr"/>
              <a:r>
                <a:rPr lang="en-US" sz="2800" b="1" dirty="0" err="1">
                  <a:solidFill>
                    <a:schemeClr val="bg1"/>
                  </a:solidFill>
                  <a:latin typeface="Arial" panose="020B0604020202020204" pitchFamily="34" charset="0"/>
                  <a:cs typeface="Arial" panose="020B0604020202020204" pitchFamily="34" charset="0"/>
                </a:rPr>
                <a:t>Một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số</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công</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nghệ</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xây</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dựng</a:t>
              </a:r>
              <a:r>
                <a:rPr lang="en-US" sz="2800" b="1" dirty="0">
                  <a:solidFill>
                    <a:schemeClr val="bg1"/>
                  </a:solidFill>
                  <a:latin typeface="Arial" panose="020B0604020202020204" pitchFamily="34" charset="0"/>
                  <a:cs typeface="Arial" panose="020B0604020202020204" pitchFamily="34" charset="0"/>
                </a:rPr>
                <a:t> website</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24DE1CBC-E6D6-94D1-A190-EFD450D3C5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798" y="1719082"/>
              <a:ext cx="1073678" cy="1073678"/>
            </a:xfrm>
            <a:prstGeom prst="rect">
              <a:avLst/>
            </a:prstGeom>
          </p:spPr>
        </p:pic>
      </p:grpSp>
      <p:grpSp>
        <p:nvGrpSpPr>
          <p:cNvPr id="40" name="Nhóm 39">
            <a:extLst>
              <a:ext uri="{FF2B5EF4-FFF2-40B4-BE49-F238E27FC236}">
                <a16:creationId xmlns:a16="http://schemas.microsoft.com/office/drawing/2014/main" id="{4289201C-E6E7-87CC-3FDA-96E79769DA77}"/>
              </a:ext>
            </a:extLst>
          </p:cNvPr>
          <p:cNvGrpSpPr/>
          <p:nvPr/>
        </p:nvGrpSpPr>
        <p:grpSpPr>
          <a:xfrm>
            <a:off x="396600" y="3118537"/>
            <a:ext cx="2242919" cy="1480524"/>
            <a:chOff x="396600" y="3118537"/>
            <a:chExt cx="2242919" cy="1480524"/>
          </a:xfrm>
        </p:grpSpPr>
        <p:sp>
          <p:nvSpPr>
            <p:cNvPr id="27" name="Hình chữ nhật: Góc Tròn 26">
              <a:extLst>
                <a:ext uri="{FF2B5EF4-FFF2-40B4-BE49-F238E27FC236}">
                  <a16:creationId xmlns:a16="http://schemas.microsoft.com/office/drawing/2014/main" id="{F4FDA0D2-57F4-5294-4659-FF4E87CDD3A3}"/>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8D7E1A7-9204-10A3-B68A-3E8C5FF744F0}"/>
                </a:ext>
              </a:extLst>
            </p:cNvPr>
            <p:cNvSpPr txBox="1"/>
            <p:nvPr/>
          </p:nvSpPr>
          <p:spPr>
            <a:xfrm>
              <a:off x="859024" y="3638053"/>
              <a:ext cx="1773352" cy="415498"/>
            </a:xfrm>
            <a:prstGeom prst="rect">
              <a:avLst/>
            </a:prstGeom>
            <a:noFill/>
          </p:spPr>
          <p:txBody>
            <a:bodyPr wrap="square" rtlCol="0">
              <a:spAutoFit/>
            </a:bodyPr>
            <a:lstStyle/>
            <a:p>
              <a:pPr algn="r"/>
              <a:r>
                <a:rPr lang="en-US" sz="2100" b="1" dirty="0">
                  <a:latin typeface="Arial" panose="020B0604020202020204" pitchFamily="34" charset="0"/>
                  <a:cs typeface="Arial" panose="020B0604020202020204" pitchFamily="34" charset="0"/>
                </a:rPr>
                <a:t>MONGODB</a:t>
              </a:r>
              <a:endParaRPr lang="vi-VN" sz="2100" b="1" dirty="0">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2C191C95-BA7C-097D-BC29-483BE8DD3A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600" y="3139630"/>
              <a:ext cx="790636" cy="790636"/>
            </a:xfrm>
            <a:prstGeom prst="rect">
              <a:avLst/>
            </a:prstGeom>
          </p:spPr>
        </p:pic>
      </p:grpSp>
      <p:grpSp>
        <p:nvGrpSpPr>
          <p:cNvPr id="43" name="Nhóm 42">
            <a:extLst>
              <a:ext uri="{FF2B5EF4-FFF2-40B4-BE49-F238E27FC236}">
                <a16:creationId xmlns:a16="http://schemas.microsoft.com/office/drawing/2014/main" id="{D0DC7EDB-5383-F67F-8CBE-CC2AD24C2D47}"/>
              </a:ext>
            </a:extLst>
          </p:cNvPr>
          <p:cNvGrpSpPr/>
          <p:nvPr/>
        </p:nvGrpSpPr>
        <p:grpSpPr>
          <a:xfrm>
            <a:off x="2843542" y="3118537"/>
            <a:ext cx="2243377" cy="1480524"/>
            <a:chOff x="2843542" y="3118537"/>
            <a:chExt cx="2243377" cy="1480524"/>
          </a:xfrm>
        </p:grpSpPr>
        <p:sp>
          <p:nvSpPr>
            <p:cNvPr id="29" name="Hình chữ nhật: Góc Tròn 28">
              <a:extLst>
                <a:ext uri="{FF2B5EF4-FFF2-40B4-BE49-F238E27FC236}">
                  <a16:creationId xmlns:a16="http://schemas.microsoft.com/office/drawing/2014/main" id="{B4A7D675-0631-21FB-6BE1-69C4A9E22A54}"/>
                </a:ext>
              </a:extLst>
            </p:cNvPr>
            <p:cNvSpPr/>
            <p:nvPr/>
          </p:nvSpPr>
          <p:spPr>
            <a:xfrm>
              <a:off x="2844001" y="3118537"/>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FF85E785-3A0F-442E-3BB5-A0253A257380}"/>
                </a:ext>
              </a:extLst>
            </p:cNvPr>
            <p:cNvSpPr txBox="1"/>
            <p:nvPr/>
          </p:nvSpPr>
          <p:spPr>
            <a:xfrm>
              <a:off x="3441449" y="3638053"/>
              <a:ext cx="1573647" cy="738664"/>
            </a:xfrm>
            <a:prstGeom prst="rect">
              <a:avLst/>
            </a:prstGeom>
            <a:noFill/>
          </p:spPr>
          <p:txBody>
            <a:bodyPr wrap="square" rtlCol="0">
              <a:spAutoFit/>
            </a:bodyPr>
            <a:lstStyle/>
            <a:p>
              <a:pPr algn="r"/>
              <a:r>
                <a:rPr lang="en-US" sz="2100" b="1" dirty="0">
                  <a:latin typeface="Arial" panose="020B0604020202020204" pitchFamily="34" charset="0"/>
                  <a:cs typeface="Arial" panose="020B0604020202020204" pitchFamily="34" charset="0"/>
                </a:rPr>
                <a:t>EXPRESS.JS</a:t>
              </a:r>
              <a:endParaRPr lang="vi-VN" sz="21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5830F527-5E13-9117-52E1-2554D2F43C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3542" y="3132120"/>
              <a:ext cx="816803" cy="816803"/>
            </a:xfrm>
            <a:prstGeom prst="rect">
              <a:avLst/>
            </a:prstGeom>
          </p:spPr>
        </p:pic>
      </p:grpSp>
      <p:grpSp>
        <p:nvGrpSpPr>
          <p:cNvPr id="46" name="Nhóm 45">
            <a:extLst>
              <a:ext uri="{FF2B5EF4-FFF2-40B4-BE49-F238E27FC236}">
                <a16:creationId xmlns:a16="http://schemas.microsoft.com/office/drawing/2014/main" id="{33FEAE58-AAD1-A238-7164-803B812E750A}"/>
              </a:ext>
            </a:extLst>
          </p:cNvPr>
          <p:cNvGrpSpPr/>
          <p:nvPr/>
        </p:nvGrpSpPr>
        <p:grpSpPr>
          <a:xfrm>
            <a:off x="396601" y="4887178"/>
            <a:ext cx="2242918" cy="1494960"/>
            <a:chOff x="396601" y="4887178"/>
            <a:chExt cx="2242918" cy="1494960"/>
          </a:xfrm>
        </p:grpSpPr>
        <p:sp>
          <p:nvSpPr>
            <p:cNvPr id="30" name="Hình chữ nhật: Góc Tròn 29">
              <a:extLst>
                <a:ext uri="{FF2B5EF4-FFF2-40B4-BE49-F238E27FC236}">
                  <a16:creationId xmlns:a16="http://schemas.microsoft.com/office/drawing/2014/main" id="{A17BEB27-BF87-40DF-5E3D-2C2F35701608}"/>
                </a:ext>
              </a:extLst>
            </p:cNvPr>
            <p:cNvSpPr/>
            <p:nvPr/>
          </p:nvSpPr>
          <p:spPr>
            <a:xfrm>
              <a:off x="396601" y="4901614"/>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4704E368-73CC-C168-A306-79E241FB4111}"/>
                </a:ext>
              </a:extLst>
            </p:cNvPr>
            <p:cNvSpPr txBox="1"/>
            <p:nvPr/>
          </p:nvSpPr>
          <p:spPr>
            <a:xfrm>
              <a:off x="1055055" y="5368658"/>
              <a:ext cx="1573647" cy="415498"/>
            </a:xfrm>
            <a:prstGeom prst="rect">
              <a:avLst/>
            </a:prstGeom>
            <a:noFill/>
          </p:spPr>
          <p:txBody>
            <a:bodyPr wrap="square" rtlCol="0">
              <a:spAutoFit/>
            </a:bodyPr>
            <a:lstStyle/>
            <a:p>
              <a:pPr algn="r"/>
              <a:r>
                <a:rPr lang="en-US" sz="2100" b="1" dirty="0">
                  <a:latin typeface="Arial" panose="020B0604020202020204" pitchFamily="34" charset="0"/>
                  <a:cs typeface="Arial" panose="020B0604020202020204" pitchFamily="34" charset="0"/>
                </a:rPr>
                <a:t>REACT</a:t>
              </a:r>
              <a:endParaRPr lang="vi-VN" sz="21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170EDD07-8E2B-79CA-949B-917C16216A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056" y="4887178"/>
              <a:ext cx="744338" cy="744338"/>
            </a:xfrm>
            <a:prstGeom prst="rect">
              <a:avLst/>
            </a:prstGeom>
          </p:spPr>
        </p:pic>
      </p:grpSp>
      <p:grpSp>
        <p:nvGrpSpPr>
          <p:cNvPr id="49" name="Nhóm 48">
            <a:extLst>
              <a:ext uri="{FF2B5EF4-FFF2-40B4-BE49-F238E27FC236}">
                <a16:creationId xmlns:a16="http://schemas.microsoft.com/office/drawing/2014/main" id="{52A93016-8D29-2644-68F0-C5CA334045DB}"/>
              </a:ext>
            </a:extLst>
          </p:cNvPr>
          <p:cNvGrpSpPr/>
          <p:nvPr/>
        </p:nvGrpSpPr>
        <p:grpSpPr>
          <a:xfrm>
            <a:off x="2844382" y="4883426"/>
            <a:ext cx="2242918" cy="1498712"/>
            <a:chOff x="2844382" y="4883426"/>
            <a:chExt cx="2242918" cy="1498712"/>
          </a:xfrm>
        </p:grpSpPr>
        <p:sp>
          <p:nvSpPr>
            <p:cNvPr id="31" name="Hình chữ nhật: Góc Tròn 30">
              <a:extLst>
                <a:ext uri="{FF2B5EF4-FFF2-40B4-BE49-F238E27FC236}">
                  <a16:creationId xmlns:a16="http://schemas.microsoft.com/office/drawing/2014/main" id="{49A30E66-4C2E-683C-FD13-36B72DBD68EB}"/>
                </a:ext>
              </a:extLst>
            </p:cNvPr>
            <p:cNvSpPr/>
            <p:nvPr/>
          </p:nvSpPr>
          <p:spPr>
            <a:xfrm>
              <a:off x="2844382" y="4901614"/>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229A5DA-6887-CD57-7B3E-04486E027C86}"/>
                </a:ext>
              </a:extLst>
            </p:cNvPr>
            <p:cNvSpPr txBox="1"/>
            <p:nvPr/>
          </p:nvSpPr>
          <p:spPr>
            <a:xfrm>
              <a:off x="3469225" y="5429281"/>
              <a:ext cx="1573647" cy="415498"/>
            </a:xfrm>
            <a:prstGeom prst="rect">
              <a:avLst/>
            </a:prstGeom>
            <a:noFill/>
          </p:spPr>
          <p:txBody>
            <a:bodyPr wrap="square" rtlCol="0">
              <a:spAutoFit/>
            </a:bodyPr>
            <a:lstStyle/>
            <a:p>
              <a:pPr algn="r"/>
              <a:r>
                <a:rPr lang="en-US" sz="2100" b="1" dirty="0">
                  <a:latin typeface="Arial" panose="020B0604020202020204" pitchFamily="34" charset="0"/>
                  <a:cs typeface="Arial" panose="020B0604020202020204" pitchFamily="34" charset="0"/>
                </a:rPr>
                <a:t>NODE.JS</a:t>
              </a:r>
              <a:endParaRPr lang="vi-VN" sz="2100" b="1" dirty="0">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1868FD50-62A9-097C-B26F-85247C645F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49495" y="4883426"/>
              <a:ext cx="767741" cy="767741"/>
            </a:xfrm>
            <a:prstGeom prst="rect">
              <a:avLst/>
            </a:prstGeom>
          </p:spPr>
        </p:pic>
      </p:grpSp>
    </p:spTree>
    <p:extLst>
      <p:ext uri="{BB962C8B-B14F-4D97-AF65-F5344CB8AC3E}">
        <p14:creationId xmlns:p14="http://schemas.microsoft.com/office/powerpoint/2010/main" val="1270701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C2971-2A4D-862A-7D27-5CED3A841FFD}"/>
            </a:ext>
          </a:extLst>
        </p:cNvPr>
        <p:cNvGrpSpPr/>
        <p:nvPr/>
      </p:nvGrpSpPr>
      <p:grpSpPr>
        <a:xfrm>
          <a:off x="0" y="0"/>
          <a:ext cx="0" cy="0"/>
          <a:chOff x="0" y="0"/>
          <a:chExt cx="0" cy="0"/>
        </a:xfrm>
      </p:grpSpPr>
      <p:sp>
        <p:nvSpPr>
          <p:cNvPr id="3" name="Hộp Văn bản 2">
            <a:extLst>
              <a:ext uri="{FF2B5EF4-FFF2-40B4-BE49-F238E27FC236}">
                <a16:creationId xmlns:a16="http://schemas.microsoft.com/office/drawing/2014/main" id="{20B4D9E2-FC10-AB38-8C9F-9CA7AFA07F4E}"/>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E79811BC-97BB-133D-0151-E21EDD283390}"/>
              </a:ext>
            </a:extLst>
          </p:cNvPr>
          <p:cNvSpPr/>
          <p:nvPr/>
        </p:nvSpPr>
        <p:spPr>
          <a:xfrm rot="8846996">
            <a:off x="5406662" y="-1732615"/>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F2CAC59C-9F96-5A30-7B9F-0D316A6E6F66}"/>
              </a:ext>
            </a:extLst>
          </p:cNvPr>
          <p:cNvSpPr txBox="1"/>
          <p:nvPr/>
        </p:nvSpPr>
        <p:spPr>
          <a:xfrm>
            <a:off x="-5319265" y="2626986"/>
            <a:ext cx="467627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Chủ đề thuyết trình</a:t>
            </a:r>
            <a:endParaRPr lang="vi-VN" sz="28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05BBF258-738E-9011-B283-B77DD34A3196}"/>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77" name="Hình Bầu dục 27">
            <a:extLst>
              <a:ext uri="{FF2B5EF4-FFF2-40B4-BE49-F238E27FC236}">
                <a16:creationId xmlns:a16="http://schemas.microsoft.com/office/drawing/2014/main" id="{8B0A502C-4E7E-561E-2C41-3550747B01EF}"/>
              </a:ext>
            </a:extLst>
          </p:cNvPr>
          <p:cNvSpPr/>
          <p:nvPr/>
        </p:nvSpPr>
        <p:spPr>
          <a:xfrm rot="8846996">
            <a:off x="8591854" y="374909"/>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8" name="Hình Bầu dục 24">
            <a:extLst>
              <a:ext uri="{FF2B5EF4-FFF2-40B4-BE49-F238E27FC236}">
                <a16:creationId xmlns:a16="http://schemas.microsoft.com/office/drawing/2014/main" id="{EDEB7F0E-57D3-6A23-39E0-34A72220240E}"/>
              </a:ext>
            </a:extLst>
          </p:cNvPr>
          <p:cNvSpPr/>
          <p:nvPr/>
        </p:nvSpPr>
        <p:spPr>
          <a:xfrm rot="8846996">
            <a:off x="5429194" y="3437201"/>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79" name="Kiểu 3D 4" descr="Laptop - Windows menu">
                <a:extLst>
                  <a:ext uri="{FF2B5EF4-FFF2-40B4-BE49-F238E27FC236}">
                    <a16:creationId xmlns:a16="http://schemas.microsoft.com/office/drawing/2014/main" id="{CF5C89CD-6478-FB73-6AA6-CFC62F18B74E}"/>
                  </a:ext>
                </a:extLst>
              </p:cNvPr>
              <p:cNvGraphicFramePr>
                <a:graphicFrameLocks noChangeAspect="1"/>
              </p:cNvGraphicFramePr>
              <p:nvPr/>
            </p:nvGraphicFramePr>
            <p:xfrm>
              <a:off x="6137873" y="274994"/>
              <a:ext cx="5717212" cy="4994237"/>
            </p:xfrm>
            <a:graphic>
              <a:graphicData uri="http://schemas.microsoft.com/office/drawing/2017/model3d">
                <am3d:model3d r:embed="rId2">
                  <am3d:spPr>
                    <a:xfrm>
                      <a:off x="0" y="0"/>
                      <a:ext cx="5717212" cy="4994237"/>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128057" ay="-525846" az="-178167"/>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9" name="Kiểu 3D 4" descr="Laptop - Windows menu">
                <a:extLst>
                  <a:ext uri="{FF2B5EF4-FFF2-40B4-BE49-F238E27FC236}">
                    <a16:creationId xmlns:a16="http://schemas.microsoft.com/office/drawing/2014/main" id="{CF5C89CD-6478-FB73-6AA6-CFC62F18B74E}"/>
                  </a:ext>
                </a:extLst>
              </p:cNvPr>
              <p:cNvPicPr>
                <a:picLocks noGrp="1" noRot="1" noChangeAspect="1" noMove="1" noResize="1" noEditPoints="1" noAdjustHandles="1" noChangeArrowheads="1" noChangeShapeType="1" noCrop="1"/>
              </p:cNvPicPr>
              <p:nvPr/>
            </p:nvPicPr>
            <p:blipFill>
              <a:blip r:embed="rId3"/>
              <a:stretch>
                <a:fillRect/>
              </a:stretch>
            </p:blipFill>
            <p:spPr>
              <a:xfrm>
                <a:off x="6137873" y="274994"/>
                <a:ext cx="5717212" cy="4994237"/>
              </a:xfrm>
              <a:prstGeom prst="rect">
                <a:avLst/>
              </a:prstGeom>
            </p:spPr>
          </p:pic>
        </mc:Fallback>
      </mc:AlternateContent>
      <p:sp>
        <p:nvSpPr>
          <p:cNvPr id="80" name="Hình Bầu dục 23">
            <a:extLst>
              <a:ext uri="{FF2B5EF4-FFF2-40B4-BE49-F238E27FC236}">
                <a16:creationId xmlns:a16="http://schemas.microsoft.com/office/drawing/2014/main" id="{5F051DD9-2083-7EC8-4A01-2980F571C807}"/>
              </a:ext>
            </a:extLst>
          </p:cNvPr>
          <p:cNvSpPr/>
          <p:nvPr/>
        </p:nvSpPr>
        <p:spPr>
          <a:xfrm rot="8846996">
            <a:off x="9167367" y="37992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Hộp Văn bản 1">
            <a:extLst>
              <a:ext uri="{FF2B5EF4-FFF2-40B4-BE49-F238E27FC236}">
                <a16:creationId xmlns:a16="http://schemas.microsoft.com/office/drawing/2014/main" id="{BBFBB11B-5424-5FEA-DF8B-48156D4ABFBF}"/>
              </a:ext>
            </a:extLst>
          </p:cNvPr>
          <p:cNvSpPr txBox="1"/>
          <p:nvPr/>
        </p:nvSpPr>
        <p:spPr>
          <a:xfrm>
            <a:off x="389524" y="93963"/>
            <a:ext cx="5386436" cy="1754326"/>
          </a:xfrm>
          <a:prstGeom prst="rect">
            <a:avLst/>
          </a:prstGeom>
          <a:noFill/>
        </p:spPr>
        <p:txBody>
          <a:bodyPr wrap="square" rtlCol="0">
            <a:spAutoFit/>
          </a:bodyPr>
          <a:lstStyle/>
          <a:p>
            <a:r>
              <a:rPr lang="en-US" sz="5400" b="1" dirty="0" err="1">
                <a:solidFill>
                  <a:srgbClr val="438AFE"/>
                </a:solidFill>
                <a:latin typeface="Arial" panose="020B0604020202020204" pitchFamily="34" charset="0"/>
                <a:cs typeface="Arial" panose="020B0604020202020204" pitchFamily="34" charset="0"/>
              </a:rPr>
              <a:t>Lập</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r>
              <a:rPr lang="en-US" sz="5400" b="1" dirty="0">
                <a:solidFill>
                  <a:srgbClr val="438AFE"/>
                </a:solidFill>
                <a:latin typeface="Arial" panose="020B0604020202020204" pitchFamily="34" charset="0"/>
                <a:cs typeface="Arial" panose="020B0604020202020204" pitchFamily="34" charset="0"/>
              </a:rPr>
              <a:t> web </a:t>
            </a:r>
            <a:r>
              <a:rPr lang="en-US" sz="5400" b="1" dirty="0" err="1">
                <a:solidFill>
                  <a:srgbClr val="438AFE"/>
                </a:solidFill>
                <a:latin typeface="Arial" panose="020B0604020202020204" pitchFamily="34" charset="0"/>
                <a:cs typeface="Arial" panose="020B0604020202020204" pitchFamily="34" charset="0"/>
              </a:rPr>
              <a:t>nâng</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cao</a:t>
            </a:r>
            <a:endParaRPr lang="vi-VN" sz="5400" b="1" dirty="0">
              <a:solidFill>
                <a:srgbClr val="438AFE"/>
              </a:solidFill>
              <a:latin typeface="Arial" panose="020B0604020202020204" pitchFamily="34" charset="0"/>
              <a:cs typeface="Arial" panose="020B0604020202020204" pitchFamily="34" charset="0"/>
            </a:endParaRPr>
          </a:p>
        </p:txBody>
      </p:sp>
      <p:grpSp>
        <p:nvGrpSpPr>
          <p:cNvPr id="82" name="Nhóm 36">
            <a:extLst>
              <a:ext uri="{FF2B5EF4-FFF2-40B4-BE49-F238E27FC236}">
                <a16:creationId xmlns:a16="http://schemas.microsoft.com/office/drawing/2014/main" id="{D2262CDB-DDCC-CA7A-F3A8-AAD95630B265}"/>
              </a:ext>
            </a:extLst>
          </p:cNvPr>
          <p:cNvGrpSpPr/>
          <p:nvPr/>
        </p:nvGrpSpPr>
        <p:grpSpPr>
          <a:xfrm>
            <a:off x="396601" y="1818638"/>
            <a:ext cx="4710565" cy="1128222"/>
            <a:chOff x="389524" y="1719082"/>
            <a:chExt cx="4710565" cy="1128222"/>
          </a:xfrm>
        </p:grpSpPr>
        <p:sp>
          <p:nvSpPr>
            <p:cNvPr id="83" name="Hình chữ nhật: Góc Tròn 11">
              <a:extLst>
                <a:ext uri="{FF2B5EF4-FFF2-40B4-BE49-F238E27FC236}">
                  <a16:creationId xmlns:a16="http://schemas.microsoft.com/office/drawing/2014/main" id="{5B046B64-9C59-C27D-0464-CB61547350B9}"/>
                </a:ext>
              </a:extLst>
            </p:cNvPr>
            <p:cNvSpPr/>
            <p:nvPr/>
          </p:nvSpPr>
          <p:spPr>
            <a:xfrm>
              <a:off x="389524" y="1918194"/>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84" name="Hộp Văn bản 12">
              <a:extLst>
                <a:ext uri="{FF2B5EF4-FFF2-40B4-BE49-F238E27FC236}">
                  <a16:creationId xmlns:a16="http://schemas.microsoft.com/office/drawing/2014/main" id="{8E4BED3F-99DA-C6E5-516F-8ACF91727EF9}"/>
                </a:ext>
              </a:extLst>
            </p:cNvPr>
            <p:cNvSpPr txBox="1"/>
            <p:nvPr/>
          </p:nvSpPr>
          <p:spPr>
            <a:xfrm>
              <a:off x="1479539" y="1893197"/>
              <a:ext cx="3556256" cy="954107"/>
            </a:xfrm>
            <a:prstGeom prst="rect">
              <a:avLst/>
            </a:prstGeom>
            <a:noFill/>
          </p:spPr>
          <p:txBody>
            <a:bodyPr wrap="square" rtlCol="0">
              <a:spAutoFit/>
            </a:bodyPr>
            <a:lstStyle/>
            <a:p>
              <a:pPr algn="ctr"/>
              <a:r>
                <a:rPr lang="en-US" sz="2800" b="1" dirty="0" err="1">
                  <a:solidFill>
                    <a:schemeClr val="bg1"/>
                  </a:solidFill>
                  <a:latin typeface="Arial" panose="020B0604020202020204" pitchFamily="34" charset="0"/>
                  <a:cs typeface="Arial" panose="020B0604020202020204" pitchFamily="34" charset="0"/>
                </a:rPr>
                <a:t>Một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số</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công</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nghệ</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xây</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dựng</a:t>
              </a:r>
              <a:r>
                <a:rPr lang="en-US" sz="2800" b="1" dirty="0">
                  <a:solidFill>
                    <a:schemeClr val="bg1"/>
                  </a:solidFill>
                  <a:latin typeface="Arial" panose="020B0604020202020204" pitchFamily="34" charset="0"/>
                  <a:cs typeface="Arial" panose="020B0604020202020204" pitchFamily="34" charset="0"/>
                </a:rPr>
                <a:t> website</a:t>
              </a:r>
              <a:endParaRPr lang="vi-VN" sz="2800" b="1" dirty="0">
                <a:solidFill>
                  <a:schemeClr val="bg1"/>
                </a:solidFill>
                <a:latin typeface="Arial" panose="020B0604020202020204" pitchFamily="34" charset="0"/>
                <a:cs typeface="Arial" panose="020B0604020202020204" pitchFamily="34" charset="0"/>
              </a:endParaRPr>
            </a:p>
          </p:txBody>
        </p:sp>
        <p:pic>
          <p:nvPicPr>
            <p:cNvPr id="85" name="Hình ảnh 35" descr="Ảnh có chứa đồ họa véc-tơ&#10;&#10;Mô tả được tạo tự động">
              <a:extLst>
                <a:ext uri="{FF2B5EF4-FFF2-40B4-BE49-F238E27FC236}">
                  <a16:creationId xmlns:a16="http://schemas.microsoft.com/office/drawing/2014/main" id="{18A35D7F-A793-ECCC-B57D-595FBC7E60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798" y="1719082"/>
              <a:ext cx="1073678" cy="1073678"/>
            </a:xfrm>
            <a:prstGeom prst="rect">
              <a:avLst/>
            </a:prstGeom>
          </p:spPr>
        </p:pic>
      </p:grpSp>
      <p:grpSp>
        <p:nvGrpSpPr>
          <p:cNvPr id="86" name="Nhóm 39">
            <a:extLst>
              <a:ext uri="{FF2B5EF4-FFF2-40B4-BE49-F238E27FC236}">
                <a16:creationId xmlns:a16="http://schemas.microsoft.com/office/drawing/2014/main" id="{5F36BDE3-D72B-C0A3-0703-E8EFA954F3C9}"/>
              </a:ext>
            </a:extLst>
          </p:cNvPr>
          <p:cNvGrpSpPr/>
          <p:nvPr/>
        </p:nvGrpSpPr>
        <p:grpSpPr>
          <a:xfrm>
            <a:off x="396600" y="3118537"/>
            <a:ext cx="2242919" cy="1480524"/>
            <a:chOff x="396600" y="3118537"/>
            <a:chExt cx="2242919" cy="1480524"/>
          </a:xfrm>
        </p:grpSpPr>
        <p:sp>
          <p:nvSpPr>
            <p:cNvPr id="87" name="Hình chữ nhật: Góc Tròn 26">
              <a:extLst>
                <a:ext uri="{FF2B5EF4-FFF2-40B4-BE49-F238E27FC236}">
                  <a16:creationId xmlns:a16="http://schemas.microsoft.com/office/drawing/2014/main" id="{018E1921-1FAC-D030-26F7-912D655B0B20}"/>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8" name="Hộp Văn bản 31">
              <a:extLst>
                <a:ext uri="{FF2B5EF4-FFF2-40B4-BE49-F238E27FC236}">
                  <a16:creationId xmlns:a16="http://schemas.microsoft.com/office/drawing/2014/main" id="{111483E2-A749-2FEE-EE1E-8610E9B5F702}"/>
                </a:ext>
              </a:extLst>
            </p:cNvPr>
            <p:cNvSpPr txBox="1"/>
            <p:nvPr/>
          </p:nvSpPr>
          <p:spPr>
            <a:xfrm>
              <a:off x="664033" y="3638053"/>
              <a:ext cx="1968343" cy="738664"/>
            </a:xfrm>
            <a:prstGeom prst="rect">
              <a:avLst/>
            </a:prstGeom>
            <a:noFill/>
          </p:spPr>
          <p:txBody>
            <a:bodyPr wrap="square" rtlCol="0">
              <a:spAutoFit/>
            </a:bodyPr>
            <a:lstStyle/>
            <a:p>
              <a:pPr algn="r"/>
              <a:r>
                <a:rPr lang="en-US" sz="2100" b="1" dirty="0">
                  <a:latin typeface="Arial" panose="020B0604020202020204" pitchFamily="34" charset="0"/>
                  <a:cs typeface="Arial" panose="020B0604020202020204" pitchFamily="34" charset="0"/>
                </a:rPr>
                <a:t>REDUX TOOLKIT</a:t>
              </a:r>
              <a:endParaRPr lang="vi-VN" sz="2100" b="1" dirty="0">
                <a:latin typeface="Arial" panose="020B0604020202020204" pitchFamily="34" charset="0"/>
                <a:cs typeface="Arial" panose="020B0604020202020204" pitchFamily="34" charset="0"/>
              </a:endParaRPr>
            </a:p>
          </p:txBody>
        </p:sp>
        <p:pic>
          <p:nvPicPr>
            <p:cNvPr id="89" name="Hình ảnh 38">
              <a:extLst>
                <a:ext uri="{FF2B5EF4-FFF2-40B4-BE49-F238E27FC236}">
                  <a16:creationId xmlns:a16="http://schemas.microsoft.com/office/drawing/2014/main" id="{06EC69F3-0D4B-4348-4ADB-3790C3F4EB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600" y="3139630"/>
              <a:ext cx="790636" cy="790636"/>
            </a:xfrm>
            <a:prstGeom prst="rect">
              <a:avLst/>
            </a:prstGeom>
          </p:spPr>
        </p:pic>
      </p:grpSp>
      <p:grpSp>
        <p:nvGrpSpPr>
          <p:cNvPr id="90" name="Nhóm 42">
            <a:extLst>
              <a:ext uri="{FF2B5EF4-FFF2-40B4-BE49-F238E27FC236}">
                <a16:creationId xmlns:a16="http://schemas.microsoft.com/office/drawing/2014/main" id="{1156BCEA-B08A-766A-8BFC-3EE2689AC270}"/>
              </a:ext>
            </a:extLst>
          </p:cNvPr>
          <p:cNvGrpSpPr/>
          <p:nvPr/>
        </p:nvGrpSpPr>
        <p:grpSpPr>
          <a:xfrm>
            <a:off x="2843542" y="3118537"/>
            <a:ext cx="2243377" cy="1480524"/>
            <a:chOff x="2843542" y="3118537"/>
            <a:chExt cx="2243377" cy="1480524"/>
          </a:xfrm>
        </p:grpSpPr>
        <p:sp>
          <p:nvSpPr>
            <p:cNvPr id="91" name="Hình chữ nhật: Góc Tròn 28">
              <a:extLst>
                <a:ext uri="{FF2B5EF4-FFF2-40B4-BE49-F238E27FC236}">
                  <a16:creationId xmlns:a16="http://schemas.microsoft.com/office/drawing/2014/main" id="{612E841F-6FF1-FA1C-7C36-8275F0C1087F}"/>
                </a:ext>
              </a:extLst>
            </p:cNvPr>
            <p:cNvSpPr/>
            <p:nvPr/>
          </p:nvSpPr>
          <p:spPr>
            <a:xfrm>
              <a:off x="2844001" y="3118537"/>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2" name="Hộp Văn bản 32">
              <a:extLst>
                <a:ext uri="{FF2B5EF4-FFF2-40B4-BE49-F238E27FC236}">
                  <a16:creationId xmlns:a16="http://schemas.microsoft.com/office/drawing/2014/main" id="{0F7C4B23-E0C5-02E0-BC8A-37349C576E07}"/>
                </a:ext>
              </a:extLst>
            </p:cNvPr>
            <p:cNvSpPr txBox="1"/>
            <p:nvPr/>
          </p:nvSpPr>
          <p:spPr>
            <a:xfrm>
              <a:off x="3441449" y="3638053"/>
              <a:ext cx="1573647" cy="738664"/>
            </a:xfrm>
            <a:prstGeom prst="rect">
              <a:avLst/>
            </a:prstGeom>
            <a:noFill/>
          </p:spPr>
          <p:txBody>
            <a:bodyPr wrap="square" rtlCol="0">
              <a:spAutoFit/>
            </a:bodyPr>
            <a:lstStyle/>
            <a:p>
              <a:pPr algn="r"/>
              <a:r>
                <a:rPr lang="en-US" sz="2100" b="1" dirty="0">
                  <a:latin typeface="Arial" panose="020B0604020202020204" pitchFamily="34" charset="0"/>
                  <a:cs typeface="Arial" panose="020B0604020202020204" pitchFamily="34" charset="0"/>
                </a:rPr>
                <a:t>REACT ROUTER</a:t>
              </a:r>
              <a:endParaRPr lang="vi-VN" sz="2100" b="1" dirty="0">
                <a:latin typeface="Arial" panose="020B0604020202020204" pitchFamily="34" charset="0"/>
                <a:cs typeface="Arial" panose="020B0604020202020204" pitchFamily="34" charset="0"/>
              </a:endParaRPr>
            </a:p>
          </p:txBody>
        </p:sp>
        <p:pic>
          <p:nvPicPr>
            <p:cNvPr id="93" name="Hình ảnh 41">
              <a:extLst>
                <a:ext uri="{FF2B5EF4-FFF2-40B4-BE49-F238E27FC236}">
                  <a16:creationId xmlns:a16="http://schemas.microsoft.com/office/drawing/2014/main" id="{443A45E7-14E1-852A-5071-144F397F89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3542" y="3132120"/>
              <a:ext cx="816803" cy="816803"/>
            </a:xfrm>
            <a:prstGeom prst="rect">
              <a:avLst/>
            </a:prstGeom>
          </p:spPr>
        </p:pic>
      </p:grpSp>
      <p:grpSp>
        <p:nvGrpSpPr>
          <p:cNvPr id="94" name="Nhóm 45">
            <a:extLst>
              <a:ext uri="{FF2B5EF4-FFF2-40B4-BE49-F238E27FC236}">
                <a16:creationId xmlns:a16="http://schemas.microsoft.com/office/drawing/2014/main" id="{A871087B-4578-53E9-5C47-C9010248F711}"/>
              </a:ext>
            </a:extLst>
          </p:cNvPr>
          <p:cNvGrpSpPr/>
          <p:nvPr/>
        </p:nvGrpSpPr>
        <p:grpSpPr>
          <a:xfrm>
            <a:off x="396601" y="4887178"/>
            <a:ext cx="2242918" cy="1494960"/>
            <a:chOff x="396601" y="4887178"/>
            <a:chExt cx="2242918" cy="1494960"/>
          </a:xfrm>
        </p:grpSpPr>
        <p:sp>
          <p:nvSpPr>
            <p:cNvPr id="95" name="Hình chữ nhật: Góc Tròn 29">
              <a:extLst>
                <a:ext uri="{FF2B5EF4-FFF2-40B4-BE49-F238E27FC236}">
                  <a16:creationId xmlns:a16="http://schemas.microsoft.com/office/drawing/2014/main" id="{C776295C-ACA6-4E4A-B3BF-BE57CB5EE696}"/>
                </a:ext>
              </a:extLst>
            </p:cNvPr>
            <p:cNvSpPr/>
            <p:nvPr/>
          </p:nvSpPr>
          <p:spPr>
            <a:xfrm>
              <a:off x="396601" y="4901614"/>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6" name="Hộp Văn bản 33">
              <a:extLst>
                <a:ext uri="{FF2B5EF4-FFF2-40B4-BE49-F238E27FC236}">
                  <a16:creationId xmlns:a16="http://schemas.microsoft.com/office/drawing/2014/main" id="{44BA5E42-874D-1C63-4175-B98AD1ECB79D}"/>
                </a:ext>
              </a:extLst>
            </p:cNvPr>
            <p:cNvSpPr txBox="1"/>
            <p:nvPr/>
          </p:nvSpPr>
          <p:spPr>
            <a:xfrm>
              <a:off x="664033" y="5368658"/>
              <a:ext cx="1964669" cy="415498"/>
            </a:xfrm>
            <a:prstGeom prst="rect">
              <a:avLst/>
            </a:prstGeom>
            <a:noFill/>
          </p:spPr>
          <p:txBody>
            <a:bodyPr wrap="square" rtlCol="0">
              <a:spAutoFit/>
            </a:bodyPr>
            <a:lstStyle/>
            <a:p>
              <a:pPr algn="r"/>
              <a:r>
                <a:rPr lang="en-US" sz="2100" b="1" dirty="0">
                  <a:latin typeface="Arial" panose="020B0604020202020204" pitchFamily="34" charset="0"/>
                  <a:cs typeface="Arial" panose="020B0604020202020204" pitchFamily="34" charset="0"/>
                </a:rPr>
                <a:t>MONGOOSE</a:t>
              </a:r>
              <a:endParaRPr lang="vi-VN" sz="2100" b="1" dirty="0">
                <a:latin typeface="Arial" panose="020B0604020202020204" pitchFamily="34" charset="0"/>
                <a:cs typeface="Arial" panose="020B0604020202020204" pitchFamily="34" charset="0"/>
              </a:endParaRPr>
            </a:p>
          </p:txBody>
        </p:sp>
        <p:pic>
          <p:nvPicPr>
            <p:cNvPr id="97" name="Hình ảnh 44">
              <a:extLst>
                <a:ext uri="{FF2B5EF4-FFF2-40B4-BE49-F238E27FC236}">
                  <a16:creationId xmlns:a16="http://schemas.microsoft.com/office/drawing/2014/main" id="{5451EC64-FE80-6C2E-8BF1-57E1C3C96F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056" y="4887178"/>
              <a:ext cx="744338" cy="744338"/>
            </a:xfrm>
            <a:prstGeom prst="rect">
              <a:avLst/>
            </a:prstGeom>
          </p:spPr>
        </p:pic>
      </p:grpSp>
      <p:grpSp>
        <p:nvGrpSpPr>
          <p:cNvPr id="98" name="Nhóm 48">
            <a:extLst>
              <a:ext uri="{FF2B5EF4-FFF2-40B4-BE49-F238E27FC236}">
                <a16:creationId xmlns:a16="http://schemas.microsoft.com/office/drawing/2014/main" id="{62BED0A3-56BB-31B1-D18F-E2DFF962CB64}"/>
              </a:ext>
            </a:extLst>
          </p:cNvPr>
          <p:cNvGrpSpPr/>
          <p:nvPr/>
        </p:nvGrpSpPr>
        <p:grpSpPr>
          <a:xfrm>
            <a:off x="2844382" y="4883426"/>
            <a:ext cx="2242918" cy="1498712"/>
            <a:chOff x="2844382" y="4883426"/>
            <a:chExt cx="2242918" cy="1498712"/>
          </a:xfrm>
        </p:grpSpPr>
        <p:sp>
          <p:nvSpPr>
            <p:cNvPr id="99" name="Hình chữ nhật: Góc Tròn 30">
              <a:extLst>
                <a:ext uri="{FF2B5EF4-FFF2-40B4-BE49-F238E27FC236}">
                  <a16:creationId xmlns:a16="http://schemas.microsoft.com/office/drawing/2014/main" id="{F9777685-C922-6893-F687-0E82E4C62316}"/>
                </a:ext>
              </a:extLst>
            </p:cNvPr>
            <p:cNvSpPr/>
            <p:nvPr/>
          </p:nvSpPr>
          <p:spPr>
            <a:xfrm>
              <a:off x="2844382" y="4901614"/>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0" name="Hộp Văn bản 34">
              <a:extLst>
                <a:ext uri="{FF2B5EF4-FFF2-40B4-BE49-F238E27FC236}">
                  <a16:creationId xmlns:a16="http://schemas.microsoft.com/office/drawing/2014/main" id="{0FA40A31-8DAC-3D52-8B32-D2D62EFFA6AC}"/>
                </a:ext>
              </a:extLst>
            </p:cNvPr>
            <p:cNvSpPr txBox="1"/>
            <p:nvPr/>
          </p:nvSpPr>
          <p:spPr>
            <a:xfrm>
              <a:off x="2906951" y="5429281"/>
              <a:ext cx="2135921" cy="738664"/>
            </a:xfrm>
            <a:prstGeom prst="rect">
              <a:avLst/>
            </a:prstGeom>
            <a:noFill/>
          </p:spPr>
          <p:txBody>
            <a:bodyPr wrap="square" rtlCol="0">
              <a:spAutoFit/>
            </a:bodyPr>
            <a:lstStyle/>
            <a:p>
              <a:pPr algn="r"/>
              <a:r>
                <a:rPr lang="en-US" sz="2100" b="1" dirty="0">
                  <a:latin typeface="Arial" panose="020B0604020202020204" pitchFamily="34" charset="0"/>
                  <a:cs typeface="Arial" panose="020B0604020202020204" pitchFamily="34" charset="0"/>
                </a:rPr>
                <a:t>JSON WEB TOKEN</a:t>
              </a:r>
              <a:endParaRPr lang="vi-VN" sz="2100" b="1" dirty="0">
                <a:latin typeface="Arial" panose="020B0604020202020204" pitchFamily="34" charset="0"/>
                <a:cs typeface="Arial" panose="020B0604020202020204" pitchFamily="34" charset="0"/>
              </a:endParaRPr>
            </a:p>
          </p:txBody>
        </p:sp>
        <p:pic>
          <p:nvPicPr>
            <p:cNvPr id="101" name="Hình ảnh 47">
              <a:extLst>
                <a:ext uri="{FF2B5EF4-FFF2-40B4-BE49-F238E27FC236}">
                  <a16:creationId xmlns:a16="http://schemas.microsoft.com/office/drawing/2014/main" id="{FCD6C283-57FB-004C-D2BA-B540A8D051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49495" y="4883426"/>
              <a:ext cx="767741" cy="767741"/>
            </a:xfrm>
            <a:prstGeom prst="rect">
              <a:avLst/>
            </a:prstGeom>
          </p:spPr>
        </p:pic>
      </p:grpSp>
    </p:spTree>
    <p:extLst>
      <p:ext uri="{BB962C8B-B14F-4D97-AF65-F5344CB8AC3E}">
        <p14:creationId xmlns:p14="http://schemas.microsoft.com/office/powerpoint/2010/main" val="2683145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AB6F3-7ED9-FB11-222D-B4C7D0DB1B98}"/>
            </a:ext>
          </a:extLst>
        </p:cNvPr>
        <p:cNvGrpSpPr/>
        <p:nvPr/>
      </p:nvGrpSpPr>
      <p:grpSpPr>
        <a:xfrm>
          <a:off x="0" y="0"/>
          <a:ext cx="0" cy="0"/>
          <a:chOff x="0" y="0"/>
          <a:chExt cx="0" cy="0"/>
        </a:xfrm>
      </p:grpSpPr>
      <p:sp>
        <p:nvSpPr>
          <p:cNvPr id="3" name="Hộp Văn bản 2">
            <a:extLst>
              <a:ext uri="{FF2B5EF4-FFF2-40B4-BE49-F238E27FC236}">
                <a16:creationId xmlns:a16="http://schemas.microsoft.com/office/drawing/2014/main" id="{AF660A60-255D-72FE-F891-0CF11588AFF6}"/>
              </a:ext>
            </a:extLst>
          </p:cNvPr>
          <p:cNvSpPr txBox="1"/>
          <p:nvPr/>
        </p:nvSpPr>
        <p:spPr>
          <a:xfrm>
            <a:off x="3276836" y="-277769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970C2606-ECEC-C59A-70BF-5A70491B25C5}"/>
              </a:ext>
            </a:extLst>
          </p:cNvPr>
          <p:cNvSpPr/>
          <p:nvPr/>
        </p:nvSpPr>
        <p:spPr>
          <a:xfrm rot="8846996">
            <a:off x="6227394" y="-178507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Hình Bầu dục 25">
            <a:extLst>
              <a:ext uri="{FF2B5EF4-FFF2-40B4-BE49-F238E27FC236}">
                <a16:creationId xmlns:a16="http://schemas.microsoft.com/office/drawing/2014/main" id="{3F8665B8-1A67-19F9-E52E-DDD97712DE24}"/>
              </a:ext>
            </a:extLst>
          </p:cNvPr>
          <p:cNvSpPr/>
          <p:nvPr/>
        </p:nvSpPr>
        <p:spPr>
          <a:xfrm>
            <a:off x="-1733968" y="-595271"/>
            <a:ext cx="3401674" cy="3436731"/>
          </a:xfrm>
          <a:prstGeom prst="ellipse">
            <a:avLst/>
          </a:prstGeom>
          <a:gradFill flip="none" rotWithShape="1">
            <a:gsLst>
              <a:gs pos="0">
                <a:srgbClr val="438AFE">
                  <a:tint val="66000"/>
                  <a:satMod val="160000"/>
                </a:srgbClr>
              </a:gs>
              <a:gs pos="50000">
                <a:srgbClr val="438AFE">
                  <a:tint val="44500"/>
                  <a:satMod val="160000"/>
                </a:srgbClr>
              </a:gs>
              <a:gs pos="100000">
                <a:srgbClr val="438AFE">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nvGrpSpPr>
          <p:cNvPr id="32" name="Nhóm 31">
            <a:extLst>
              <a:ext uri="{FF2B5EF4-FFF2-40B4-BE49-F238E27FC236}">
                <a16:creationId xmlns:a16="http://schemas.microsoft.com/office/drawing/2014/main" id="{B7B27193-D8F6-4F4D-336F-72A98801B1F3}"/>
              </a:ext>
            </a:extLst>
          </p:cNvPr>
          <p:cNvGrpSpPr/>
          <p:nvPr/>
        </p:nvGrpSpPr>
        <p:grpSpPr>
          <a:xfrm>
            <a:off x="315321" y="10845217"/>
            <a:ext cx="2242918" cy="1480524"/>
            <a:chOff x="396601" y="3118537"/>
            <a:chExt cx="2242918" cy="1480524"/>
          </a:xfrm>
        </p:grpSpPr>
        <p:sp>
          <p:nvSpPr>
            <p:cNvPr id="33" name="Hình chữ nhật: Góc Tròn 32">
              <a:extLst>
                <a:ext uri="{FF2B5EF4-FFF2-40B4-BE49-F238E27FC236}">
                  <a16:creationId xmlns:a16="http://schemas.microsoft.com/office/drawing/2014/main" id="{DCE68B9D-4D34-D92C-1C25-10A2ED020594}"/>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925F4058-FAE0-2294-6DA1-9850E1EACF04}"/>
                </a:ext>
              </a:extLst>
            </p:cNvPr>
            <p:cNvSpPr txBox="1"/>
            <p:nvPr/>
          </p:nvSpPr>
          <p:spPr>
            <a:xfrm>
              <a:off x="963634" y="33545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5" name="Hình ảnh 34">
              <a:extLst>
                <a:ext uri="{FF2B5EF4-FFF2-40B4-BE49-F238E27FC236}">
                  <a16:creationId xmlns:a16="http://schemas.microsoft.com/office/drawing/2014/main" id="{4CE48479-BA17-F1A3-F223-36662DC02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123" y="3319176"/>
              <a:ext cx="790636" cy="790636"/>
            </a:xfrm>
            <a:prstGeom prst="rect">
              <a:avLst/>
            </a:prstGeom>
          </p:spPr>
        </p:pic>
      </p:grpSp>
      <p:grpSp>
        <p:nvGrpSpPr>
          <p:cNvPr id="36" name="Nhóm 35">
            <a:extLst>
              <a:ext uri="{FF2B5EF4-FFF2-40B4-BE49-F238E27FC236}">
                <a16:creationId xmlns:a16="http://schemas.microsoft.com/office/drawing/2014/main" id="{3CEEDE4C-5C05-39A7-556E-9DC4C79CA1BC}"/>
              </a:ext>
            </a:extLst>
          </p:cNvPr>
          <p:cNvGrpSpPr/>
          <p:nvPr/>
        </p:nvGrpSpPr>
        <p:grpSpPr>
          <a:xfrm>
            <a:off x="2762721" y="13664617"/>
            <a:ext cx="2242918" cy="1480524"/>
            <a:chOff x="2844001" y="3118537"/>
            <a:chExt cx="2242918" cy="1480524"/>
          </a:xfrm>
        </p:grpSpPr>
        <p:sp>
          <p:nvSpPr>
            <p:cNvPr id="37" name="Hình chữ nhật: Góc Tròn 36">
              <a:extLst>
                <a:ext uri="{FF2B5EF4-FFF2-40B4-BE49-F238E27FC236}">
                  <a16:creationId xmlns:a16="http://schemas.microsoft.com/office/drawing/2014/main" id="{4AD6841C-36FF-2873-5B9F-ED2B45AFF8C4}"/>
                </a:ext>
              </a:extLst>
            </p:cNvPr>
            <p:cNvSpPr/>
            <p:nvPr/>
          </p:nvSpPr>
          <p:spPr>
            <a:xfrm>
              <a:off x="2844001" y="3118537"/>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ộp Văn bản 37">
              <a:extLst>
                <a:ext uri="{FF2B5EF4-FFF2-40B4-BE49-F238E27FC236}">
                  <a16:creationId xmlns:a16="http://schemas.microsoft.com/office/drawing/2014/main" id="{DD1E4AF2-5A94-0E7A-D3EA-70CD918A479E}"/>
                </a:ext>
              </a:extLst>
            </p:cNvPr>
            <p:cNvSpPr txBox="1"/>
            <p:nvPr/>
          </p:nvSpPr>
          <p:spPr>
            <a:xfrm>
              <a:off x="3420704" y="3368749"/>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862AB53C-011F-AFED-EB96-4EB6D4715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4865" y="3252693"/>
              <a:ext cx="816803" cy="816803"/>
            </a:xfrm>
            <a:prstGeom prst="rect">
              <a:avLst/>
            </a:prstGeom>
          </p:spPr>
        </p:pic>
      </p:grpSp>
      <p:grpSp>
        <p:nvGrpSpPr>
          <p:cNvPr id="40" name="Nhóm 39">
            <a:extLst>
              <a:ext uri="{FF2B5EF4-FFF2-40B4-BE49-F238E27FC236}">
                <a16:creationId xmlns:a16="http://schemas.microsoft.com/office/drawing/2014/main" id="{45D1CF0F-26F1-FA61-7FE8-E644E5D23BBA}"/>
              </a:ext>
            </a:extLst>
          </p:cNvPr>
          <p:cNvGrpSpPr/>
          <p:nvPr/>
        </p:nvGrpSpPr>
        <p:grpSpPr>
          <a:xfrm>
            <a:off x="315321" y="16565294"/>
            <a:ext cx="2242918" cy="1480524"/>
            <a:chOff x="396601" y="4901614"/>
            <a:chExt cx="2242918" cy="1480524"/>
          </a:xfrm>
        </p:grpSpPr>
        <p:sp>
          <p:nvSpPr>
            <p:cNvPr id="41" name="Hình chữ nhật: Góc Tròn 40">
              <a:extLst>
                <a:ext uri="{FF2B5EF4-FFF2-40B4-BE49-F238E27FC236}">
                  <a16:creationId xmlns:a16="http://schemas.microsoft.com/office/drawing/2014/main" id="{E69556B7-5E72-025B-0DDD-7948D77F74BD}"/>
                </a:ext>
              </a:extLst>
            </p:cNvPr>
            <p:cNvSpPr/>
            <p:nvPr/>
          </p:nvSpPr>
          <p:spPr>
            <a:xfrm>
              <a:off x="396601" y="4901614"/>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Hộp Văn bản 41">
              <a:extLst>
                <a:ext uri="{FF2B5EF4-FFF2-40B4-BE49-F238E27FC236}">
                  <a16:creationId xmlns:a16="http://schemas.microsoft.com/office/drawing/2014/main" id="{D9B57B4F-BC56-89C0-9E47-5065CEA68BD5}"/>
                </a:ext>
              </a:extLst>
            </p:cNvPr>
            <p:cNvSpPr txBox="1"/>
            <p:nvPr/>
          </p:nvSpPr>
          <p:spPr>
            <a:xfrm>
              <a:off x="980684" y="5099355"/>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3" name="Hình ảnh 42">
              <a:extLst>
                <a:ext uri="{FF2B5EF4-FFF2-40B4-BE49-F238E27FC236}">
                  <a16:creationId xmlns:a16="http://schemas.microsoft.com/office/drawing/2014/main" id="{295A9B42-790C-3B0D-7CAB-95EDE1BFF7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509" y="5082390"/>
              <a:ext cx="744338" cy="744338"/>
            </a:xfrm>
            <a:prstGeom prst="rect">
              <a:avLst/>
            </a:prstGeom>
          </p:spPr>
        </p:pic>
      </p:grpSp>
      <p:grpSp>
        <p:nvGrpSpPr>
          <p:cNvPr id="44" name="Nhóm 43">
            <a:extLst>
              <a:ext uri="{FF2B5EF4-FFF2-40B4-BE49-F238E27FC236}">
                <a16:creationId xmlns:a16="http://schemas.microsoft.com/office/drawing/2014/main" id="{B6903816-AFCF-BAD2-BF61-42AA57C476DF}"/>
              </a:ext>
            </a:extLst>
          </p:cNvPr>
          <p:cNvGrpSpPr/>
          <p:nvPr/>
        </p:nvGrpSpPr>
        <p:grpSpPr>
          <a:xfrm>
            <a:off x="2763102" y="20883294"/>
            <a:ext cx="2242918" cy="1480524"/>
            <a:chOff x="2844382" y="4901614"/>
            <a:chExt cx="2242918" cy="1480524"/>
          </a:xfrm>
        </p:grpSpPr>
        <p:sp>
          <p:nvSpPr>
            <p:cNvPr id="45" name="Hình chữ nhật: Góc Tròn 44">
              <a:extLst>
                <a:ext uri="{FF2B5EF4-FFF2-40B4-BE49-F238E27FC236}">
                  <a16:creationId xmlns:a16="http://schemas.microsoft.com/office/drawing/2014/main" id="{0B65ABDE-9A91-7F0B-7671-08A34997A232}"/>
                </a:ext>
              </a:extLst>
            </p:cNvPr>
            <p:cNvSpPr/>
            <p:nvPr/>
          </p:nvSpPr>
          <p:spPr>
            <a:xfrm>
              <a:off x="2844382" y="4901614"/>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ộp Văn bản 45">
              <a:extLst>
                <a:ext uri="{FF2B5EF4-FFF2-40B4-BE49-F238E27FC236}">
                  <a16:creationId xmlns:a16="http://schemas.microsoft.com/office/drawing/2014/main" id="{6718DA8D-65C2-F88A-21F1-54DE5DE3797E}"/>
                </a:ext>
              </a:extLst>
            </p:cNvPr>
            <p:cNvSpPr txBox="1"/>
            <p:nvPr/>
          </p:nvSpPr>
          <p:spPr>
            <a:xfrm>
              <a:off x="3358114" y="50993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7" name="Hình ảnh 46">
              <a:extLst>
                <a:ext uri="{FF2B5EF4-FFF2-40B4-BE49-F238E27FC236}">
                  <a16:creationId xmlns:a16="http://schemas.microsoft.com/office/drawing/2014/main" id="{B7277B9D-8FF5-B5C1-DA51-11F645D6A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3506" y="4965667"/>
              <a:ext cx="767741" cy="767741"/>
            </a:xfrm>
            <a:prstGeom prst="rect">
              <a:avLst/>
            </a:prstGeom>
          </p:spPr>
        </p:pic>
      </p:grpSp>
      <p:sp>
        <p:nvSpPr>
          <p:cNvPr id="4" name="Hình Bầu dục 25">
            <a:extLst>
              <a:ext uri="{FF2B5EF4-FFF2-40B4-BE49-F238E27FC236}">
                <a16:creationId xmlns:a16="http://schemas.microsoft.com/office/drawing/2014/main" id="{3024BD6C-978F-883A-22A7-EA741E9E289F}"/>
              </a:ext>
            </a:extLst>
          </p:cNvPr>
          <p:cNvSpPr/>
          <p:nvPr/>
        </p:nvSpPr>
        <p:spPr>
          <a:xfrm rot="16200000">
            <a:off x="-801432" y="4775900"/>
            <a:ext cx="3401674" cy="3436731"/>
          </a:xfrm>
          <a:prstGeom prst="ellipse">
            <a:avLst/>
          </a:prstGeom>
          <a:gradFill flip="none" rotWithShape="1">
            <a:gsLst>
              <a:gs pos="0">
                <a:srgbClr val="438AFE">
                  <a:tint val="66000"/>
                  <a:satMod val="160000"/>
                </a:srgbClr>
              </a:gs>
              <a:gs pos="50000">
                <a:srgbClr val="438AFE">
                  <a:tint val="44500"/>
                  <a:satMod val="160000"/>
                </a:srgbClr>
              </a:gs>
              <a:gs pos="100000">
                <a:srgbClr val="438AFE">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 name="Hình Bầu dục 27">
            <a:extLst>
              <a:ext uri="{FF2B5EF4-FFF2-40B4-BE49-F238E27FC236}">
                <a16:creationId xmlns:a16="http://schemas.microsoft.com/office/drawing/2014/main" id="{ACD33811-BF4F-3879-2F02-921CECBCD2DF}"/>
              </a:ext>
            </a:extLst>
          </p:cNvPr>
          <p:cNvSpPr/>
          <p:nvPr/>
        </p:nvSpPr>
        <p:spPr>
          <a:xfrm rot="19837308">
            <a:off x="6968703" y="1186033"/>
            <a:ext cx="1645855" cy="1654365"/>
          </a:xfrm>
          <a:prstGeom prst="ellipse">
            <a:avLst/>
          </a:prstGeom>
          <a:blipFill>
            <a:blip r:embed="rId6">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ình Bầu dục 23">
            <a:extLst>
              <a:ext uri="{FF2B5EF4-FFF2-40B4-BE49-F238E27FC236}">
                <a16:creationId xmlns:a16="http://schemas.microsoft.com/office/drawing/2014/main" id="{520C3885-0A44-3920-DFFC-BD1DABA97061}"/>
              </a:ext>
            </a:extLst>
          </p:cNvPr>
          <p:cNvSpPr/>
          <p:nvPr/>
        </p:nvSpPr>
        <p:spPr>
          <a:xfrm rot="10453496">
            <a:off x="6948613" y="4584204"/>
            <a:ext cx="2107846" cy="2101961"/>
          </a:xfrm>
          <a:prstGeom prst="ellipse">
            <a:avLst/>
          </a:prstGeom>
          <a:blipFill dpi="0"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ộp Văn bản 1">
            <a:extLst>
              <a:ext uri="{FF2B5EF4-FFF2-40B4-BE49-F238E27FC236}">
                <a16:creationId xmlns:a16="http://schemas.microsoft.com/office/drawing/2014/main" id="{E93DF05E-C8C5-D361-8ECC-4234430DE83F}"/>
              </a:ext>
            </a:extLst>
          </p:cNvPr>
          <p:cNvSpPr txBox="1"/>
          <p:nvPr/>
        </p:nvSpPr>
        <p:spPr>
          <a:xfrm>
            <a:off x="1068998" y="180026"/>
            <a:ext cx="4913232"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Kết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quả</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đồ</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án</a:t>
            </a:r>
            <a:endParaRPr lang="vi-VN" sz="5400" b="1" dirty="0">
              <a:solidFill>
                <a:srgbClr val="438AFE"/>
              </a:solidFill>
              <a:latin typeface="Arial" panose="020B0604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88ECCAC9-1222-192D-4DCA-D06ACFE08C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09773" y="0"/>
            <a:ext cx="4847948" cy="6858000"/>
          </a:xfrm>
          <a:prstGeom prst="rect">
            <a:avLst/>
          </a:prstGeom>
        </p:spPr>
      </p:pic>
      <p:sp>
        <p:nvSpPr>
          <p:cNvPr id="31" name="Title 10">
            <a:extLst>
              <a:ext uri="{FF2B5EF4-FFF2-40B4-BE49-F238E27FC236}">
                <a16:creationId xmlns:a16="http://schemas.microsoft.com/office/drawing/2014/main" id="{6BD093F8-B412-9609-1FDC-513212380A35}"/>
              </a:ext>
            </a:extLst>
          </p:cNvPr>
          <p:cNvSpPr>
            <a:spLocks noGrp="1"/>
          </p:cNvSpPr>
          <p:nvPr>
            <p:ph type="title"/>
          </p:nvPr>
        </p:nvSpPr>
        <p:spPr>
          <a:xfrm>
            <a:off x="839788" y="1728723"/>
            <a:ext cx="5256212" cy="328676"/>
          </a:xfrm>
        </p:spPr>
        <p:txBody>
          <a:bodyPr anchor="ctr">
            <a:normAutofit fontScale="90000"/>
          </a:bodyPr>
          <a:lstStyle/>
          <a:p>
            <a:pPr algn="ctr">
              <a:spcAft>
                <a:spcPts val="600"/>
              </a:spcAft>
            </a:pPr>
            <a:r>
              <a:rPr lang="en-US" b="1" i="0" dirty="0">
                <a:effectLst/>
                <a:latin typeface="Segoe WPC"/>
              </a:rPr>
              <a:t>Quản </a:t>
            </a:r>
            <a:r>
              <a:rPr lang="en-US" b="1" i="0" dirty="0" err="1">
                <a:effectLst/>
                <a:latin typeface="Segoe WPC"/>
              </a:rPr>
              <a:t>lý</a:t>
            </a:r>
            <a:r>
              <a:rPr lang="en-US" b="1" i="0" dirty="0">
                <a:effectLst/>
                <a:latin typeface="Segoe WPC"/>
              </a:rPr>
              <a:t> </a:t>
            </a:r>
            <a:r>
              <a:rPr lang="en-US" b="1" i="0" dirty="0" err="1">
                <a:effectLst/>
                <a:latin typeface="Segoe WPC"/>
              </a:rPr>
              <a:t>người</a:t>
            </a:r>
            <a:r>
              <a:rPr lang="en-US" b="1" i="0" dirty="0">
                <a:effectLst/>
                <a:latin typeface="Segoe WPC"/>
              </a:rPr>
              <a:t> </a:t>
            </a:r>
            <a:r>
              <a:rPr lang="en-US" b="1" i="0" dirty="0" err="1">
                <a:effectLst/>
                <a:latin typeface="Segoe WPC"/>
              </a:rPr>
              <a:t>dùng</a:t>
            </a:r>
            <a:endParaRPr lang="en-US" b="1" i="0" dirty="0">
              <a:effectLst/>
              <a:latin typeface="Segoe WPC"/>
            </a:endParaRPr>
          </a:p>
        </p:txBody>
      </p:sp>
      <p:sp>
        <p:nvSpPr>
          <p:cNvPr id="48" name="Text Placeholder 12">
            <a:extLst>
              <a:ext uri="{FF2B5EF4-FFF2-40B4-BE49-F238E27FC236}">
                <a16:creationId xmlns:a16="http://schemas.microsoft.com/office/drawing/2014/main" id="{F28141C7-64D7-B236-8643-6EACBEC6B289}"/>
              </a:ext>
            </a:extLst>
          </p:cNvPr>
          <p:cNvSpPr>
            <a:spLocks noGrp="1"/>
          </p:cNvSpPr>
          <p:nvPr>
            <p:ph type="body" sz="half" idx="2"/>
          </p:nvPr>
        </p:nvSpPr>
        <p:spPr>
          <a:xfrm>
            <a:off x="839788" y="2057400"/>
            <a:ext cx="5335209" cy="3811588"/>
          </a:xfrm>
        </p:spPr>
        <p:txBody>
          <a:bodyPr anchor="t">
            <a:normAutofit/>
          </a:bodyPr>
          <a:lstStyle/>
          <a:p>
            <a:pPr marL="0" indent="0" algn="l" rtl="0" eaLnBrk="1" latinLnBrk="0" hangingPunct="1">
              <a:lnSpc>
                <a:spcPct val="90000"/>
              </a:lnSpc>
              <a:spcBef>
                <a:spcPts val="1000"/>
              </a:spcBef>
              <a:buClrTx/>
              <a:buSzPts val="1600"/>
              <a:buFont typeface="Arial" panose="020B0604020202020204" pitchFamily="34" charset="0"/>
              <a:buChar char="•"/>
            </a:pPr>
            <a:r>
              <a:rPr lang="vi-VN" b="1" i="0" kern="1200" dirty="0">
                <a:solidFill>
                  <a:srgbClr val="000000"/>
                </a:solidFill>
                <a:effectLst/>
                <a:latin typeface="Segoe WPC"/>
                <a:ea typeface="+mn-ea"/>
                <a:cs typeface="+mn-cs"/>
              </a:rPr>
              <a:t>Đăng ký tài khoản</a:t>
            </a:r>
            <a:r>
              <a:rPr lang="vi-VN" b="0" i="0" kern="1200" dirty="0">
                <a:solidFill>
                  <a:srgbClr val="000000"/>
                </a:solidFill>
                <a:effectLst/>
                <a:latin typeface="Segoe WPC"/>
                <a:ea typeface="+mn-ea"/>
                <a:cs typeface="+mn-cs"/>
              </a:rPr>
              <a:t>: Người dùng có thể tạo tài khoản mới.</a:t>
            </a:r>
            <a:endParaRPr lang="en-US" dirty="0">
              <a:effectLst/>
            </a:endParaRPr>
          </a:p>
          <a:p>
            <a:pPr marL="0" indent="0" algn="l" rtl="0" eaLnBrk="1" latinLnBrk="0" hangingPunct="1">
              <a:lnSpc>
                <a:spcPct val="90000"/>
              </a:lnSpc>
              <a:spcBef>
                <a:spcPts val="1000"/>
              </a:spcBef>
              <a:buNone/>
            </a:pPr>
            <a:r>
              <a:rPr lang="vi-VN" b="1" i="0" kern="1200" dirty="0">
                <a:solidFill>
                  <a:srgbClr val="000000"/>
                </a:solidFill>
                <a:effectLst/>
                <a:latin typeface="Segoe WPC"/>
                <a:ea typeface="+mn-ea"/>
                <a:cs typeface="+mn-cs"/>
              </a:rPr>
              <a:t>Đăng nhập</a:t>
            </a:r>
            <a:r>
              <a:rPr lang="vi-VN" b="0" i="0" kern="1200" dirty="0">
                <a:solidFill>
                  <a:srgbClr val="000000"/>
                </a:solidFill>
                <a:effectLst/>
                <a:latin typeface="Segoe WPC"/>
                <a:ea typeface="+mn-ea"/>
                <a:cs typeface="+mn-cs"/>
              </a:rPr>
              <a:t>: Người dùng có thể đăng nhập vào hệ thống.</a:t>
            </a:r>
            <a:endParaRPr lang="en-US" dirty="0">
              <a:effectLst/>
            </a:endParaRPr>
          </a:p>
          <a:p>
            <a:pPr marL="0" indent="0" algn="l" rtl="0" eaLnBrk="1" latinLnBrk="0" hangingPunct="1">
              <a:lnSpc>
                <a:spcPct val="90000"/>
              </a:lnSpc>
              <a:spcBef>
                <a:spcPts val="1000"/>
              </a:spcBef>
              <a:buNone/>
            </a:pPr>
            <a:r>
              <a:rPr lang="vi-VN" b="1" i="0" kern="1200" dirty="0">
                <a:solidFill>
                  <a:srgbClr val="000000"/>
                </a:solidFill>
                <a:effectLst/>
                <a:latin typeface="Segoe WPC"/>
                <a:ea typeface="+mn-ea"/>
                <a:cs typeface="+mn-cs"/>
              </a:rPr>
              <a:t>Đăng xuất</a:t>
            </a:r>
            <a:r>
              <a:rPr lang="vi-VN" b="0" i="0" kern="1200" dirty="0">
                <a:solidFill>
                  <a:srgbClr val="000000"/>
                </a:solidFill>
                <a:effectLst/>
                <a:latin typeface="Segoe WPC"/>
                <a:ea typeface="+mn-ea"/>
                <a:cs typeface="+mn-cs"/>
              </a:rPr>
              <a:t>: Người dùng có thể đăng xuất khỏi hệ thống.</a:t>
            </a:r>
            <a:endParaRPr lang="en-US" dirty="0">
              <a:effectLst/>
            </a:endParaRPr>
          </a:p>
          <a:p>
            <a:pPr marL="0" indent="0" algn="l" rtl="0" eaLnBrk="1" latinLnBrk="0" hangingPunct="1">
              <a:lnSpc>
                <a:spcPct val="90000"/>
              </a:lnSpc>
              <a:spcBef>
                <a:spcPts val="1000"/>
              </a:spcBef>
              <a:buNone/>
            </a:pPr>
            <a:r>
              <a:rPr lang="vi-VN" b="1" i="0" kern="1200" dirty="0">
                <a:solidFill>
                  <a:srgbClr val="000000"/>
                </a:solidFill>
                <a:effectLst/>
                <a:latin typeface="Segoe WPC"/>
                <a:ea typeface="+mn-ea"/>
                <a:cs typeface="+mn-cs"/>
              </a:rPr>
              <a:t>Cập nhật thông tin cá nhân</a:t>
            </a:r>
            <a:r>
              <a:rPr lang="vi-VN" b="0" i="0" kern="1200" dirty="0">
                <a:solidFill>
                  <a:srgbClr val="000000"/>
                </a:solidFill>
                <a:effectLst/>
                <a:latin typeface="Segoe WPC"/>
                <a:ea typeface="+mn-ea"/>
                <a:cs typeface="+mn-cs"/>
              </a:rPr>
              <a:t>: Người dùng có thể chỉnh sửa thông tin cá nhân </a:t>
            </a:r>
            <a:endParaRPr lang="en-US" dirty="0">
              <a:effectLst/>
            </a:endParaRPr>
          </a:p>
          <a:p>
            <a:pPr marL="0" indent="0" algn="l" rtl="0" eaLnBrk="1" latinLnBrk="0" hangingPunct="1">
              <a:lnSpc>
                <a:spcPct val="90000"/>
              </a:lnSpc>
              <a:spcBef>
                <a:spcPts val="1000"/>
              </a:spcBef>
            </a:pPr>
            <a:r>
              <a:rPr lang="vi-VN" b="1" i="0" kern="1200" dirty="0">
                <a:solidFill>
                  <a:srgbClr val="000000"/>
                </a:solidFill>
                <a:effectLst/>
                <a:latin typeface="Segoe WPC"/>
                <a:ea typeface="+mn-ea"/>
                <a:cs typeface="+mn-cs"/>
              </a:rPr>
              <a:t>Quản lý vai trò người dùng (Admin)</a:t>
            </a:r>
            <a:r>
              <a:rPr lang="vi-VN" b="0" i="0" kern="1200" dirty="0">
                <a:solidFill>
                  <a:srgbClr val="000000"/>
                </a:solidFill>
                <a:effectLst/>
                <a:latin typeface="Segoe WPC"/>
                <a:ea typeface="+mn-ea"/>
                <a:cs typeface="+mn-cs"/>
              </a:rPr>
              <a:t>: Quản trị viên có thể thay đổi vai trò của người dùng (ví dụ: từ "NGƯỜI DÙNG" sang "QUẢN TRỊ VIÊN").</a:t>
            </a:r>
            <a:endParaRPr lang="en-US" dirty="0">
              <a:effectLst/>
            </a:endParaRPr>
          </a:p>
        </p:txBody>
      </p:sp>
      <p:sp>
        <p:nvSpPr>
          <p:cNvPr id="49" name="Hình Bầu dục 27">
            <a:extLst>
              <a:ext uri="{FF2B5EF4-FFF2-40B4-BE49-F238E27FC236}">
                <a16:creationId xmlns:a16="http://schemas.microsoft.com/office/drawing/2014/main" id="{AC163DCB-D06E-2E84-B82F-4EA91DE8113E}"/>
              </a:ext>
            </a:extLst>
          </p:cNvPr>
          <p:cNvSpPr/>
          <p:nvPr/>
        </p:nvSpPr>
        <p:spPr>
          <a:xfrm>
            <a:off x="787208" y="5652711"/>
            <a:ext cx="457200" cy="457200"/>
          </a:xfrm>
          <a:prstGeom prst="ellipse">
            <a:avLst/>
          </a:prstGeom>
          <a:blipFill>
            <a:blip r:embed="rId10">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TextBox 49">
            <a:extLst>
              <a:ext uri="{FF2B5EF4-FFF2-40B4-BE49-F238E27FC236}">
                <a16:creationId xmlns:a16="http://schemas.microsoft.com/office/drawing/2014/main" id="{09E566E4-75B1-FDB9-015F-BE47DD2FD752}"/>
              </a:ext>
            </a:extLst>
          </p:cNvPr>
          <p:cNvSpPr txBox="1"/>
          <p:nvPr/>
        </p:nvSpPr>
        <p:spPr>
          <a:xfrm>
            <a:off x="1275847" y="5719728"/>
            <a:ext cx="4686296" cy="323165"/>
          </a:xfrm>
          <a:prstGeom prst="rect">
            <a:avLst/>
          </a:prstGeom>
          <a:noFill/>
        </p:spPr>
        <p:txBody>
          <a:bodyPr wrap="square" rtlCol="0">
            <a:spAutoFit/>
          </a:bodyPr>
          <a:lstStyle/>
          <a:p>
            <a:r>
              <a:rPr lang="en-US" sz="1500" b="1" dirty="0"/>
              <a:t>Link: </a:t>
            </a:r>
            <a:r>
              <a:rPr lang="en-US" sz="1500" b="1" dirty="0" err="1">
                <a:hlinkClick r:id="rId11"/>
              </a:rPr>
              <a:t>Proj_WebNangCao</a:t>
            </a:r>
            <a:endParaRPr lang="en-US" sz="1500" b="1" dirty="0"/>
          </a:p>
        </p:txBody>
      </p:sp>
    </p:spTree>
    <p:extLst>
      <p:ext uri="{BB962C8B-B14F-4D97-AF65-F5344CB8AC3E}">
        <p14:creationId xmlns:p14="http://schemas.microsoft.com/office/powerpoint/2010/main" val="467124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D7117-AD3D-B112-57CE-8A3B51CFEEC3}"/>
            </a:ext>
          </a:extLst>
        </p:cNvPr>
        <p:cNvGrpSpPr/>
        <p:nvPr/>
      </p:nvGrpSpPr>
      <p:grpSpPr>
        <a:xfrm>
          <a:off x="0" y="0"/>
          <a:ext cx="0" cy="0"/>
          <a:chOff x="0" y="0"/>
          <a:chExt cx="0" cy="0"/>
        </a:xfrm>
      </p:grpSpPr>
      <p:sp>
        <p:nvSpPr>
          <p:cNvPr id="3" name="Hộp Văn bản 2">
            <a:extLst>
              <a:ext uri="{FF2B5EF4-FFF2-40B4-BE49-F238E27FC236}">
                <a16:creationId xmlns:a16="http://schemas.microsoft.com/office/drawing/2014/main" id="{283B15DA-057B-B01C-4213-BEEF3CA1C991}"/>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CD97E924-3803-D9E9-766B-7A1F13561F14}"/>
              </a:ext>
            </a:extLst>
          </p:cNvPr>
          <p:cNvSpPr/>
          <p:nvPr/>
        </p:nvSpPr>
        <p:spPr>
          <a:xfrm rot="8846996">
            <a:off x="6308674" y="-17139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EB85A202-CE03-07AD-3E39-34EC153FC26B}"/>
              </a:ext>
            </a:extLst>
          </p:cNvPr>
          <p:cNvSpPr/>
          <p:nvPr/>
        </p:nvSpPr>
        <p:spPr>
          <a:xfrm rot="8846996">
            <a:off x="9968854" y="2608703"/>
            <a:ext cx="1660730" cy="1631067"/>
          </a:xfrm>
          <a:prstGeom prst="ellips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Hình Bầu dục 25">
            <a:extLst>
              <a:ext uri="{FF2B5EF4-FFF2-40B4-BE49-F238E27FC236}">
                <a16:creationId xmlns:a16="http://schemas.microsoft.com/office/drawing/2014/main" id="{7C96AD8A-3937-94AD-54A8-D848C2F93867}"/>
              </a:ext>
            </a:extLst>
          </p:cNvPr>
          <p:cNvSpPr/>
          <p:nvPr/>
        </p:nvSpPr>
        <p:spPr>
          <a:xfrm>
            <a:off x="-1652688" y="-524151"/>
            <a:ext cx="3401674" cy="3436731"/>
          </a:xfrm>
          <a:prstGeom prst="ellipse">
            <a:avLst/>
          </a:prstGeom>
          <a:gradFill flip="none" rotWithShape="1">
            <a:gsLst>
              <a:gs pos="0">
                <a:srgbClr val="438AFE">
                  <a:tint val="66000"/>
                  <a:satMod val="160000"/>
                </a:srgbClr>
              </a:gs>
              <a:gs pos="50000">
                <a:srgbClr val="438AFE">
                  <a:tint val="44500"/>
                  <a:satMod val="160000"/>
                </a:srgbClr>
              </a:gs>
              <a:gs pos="100000">
                <a:srgbClr val="438AFE">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nvGrpSpPr>
          <p:cNvPr id="32" name="Nhóm 31">
            <a:extLst>
              <a:ext uri="{FF2B5EF4-FFF2-40B4-BE49-F238E27FC236}">
                <a16:creationId xmlns:a16="http://schemas.microsoft.com/office/drawing/2014/main" id="{5AED893C-79B9-5FA2-3359-2C555F17194D}"/>
              </a:ext>
            </a:extLst>
          </p:cNvPr>
          <p:cNvGrpSpPr/>
          <p:nvPr/>
        </p:nvGrpSpPr>
        <p:grpSpPr>
          <a:xfrm>
            <a:off x="396601" y="10916337"/>
            <a:ext cx="2242918" cy="1480524"/>
            <a:chOff x="396601" y="3118537"/>
            <a:chExt cx="2242918" cy="1480524"/>
          </a:xfrm>
        </p:grpSpPr>
        <p:sp>
          <p:nvSpPr>
            <p:cNvPr id="33" name="Hình chữ nhật: Góc Tròn 32">
              <a:extLst>
                <a:ext uri="{FF2B5EF4-FFF2-40B4-BE49-F238E27FC236}">
                  <a16:creationId xmlns:a16="http://schemas.microsoft.com/office/drawing/2014/main" id="{75979EE6-AD13-A87D-83CF-3E56A8D8145D}"/>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A4972716-C40E-E6D5-F91E-2B579DD1D909}"/>
                </a:ext>
              </a:extLst>
            </p:cNvPr>
            <p:cNvSpPr txBox="1"/>
            <p:nvPr/>
          </p:nvSpPr>
          <p:spPr>
            <a:xfrm>
              <a:off x="963634" y="33545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5" name="Hình ảnh 34">
              <a:extLst>
                <a:ext uri="{FF2B5EF4-FFF2-40B4-BE49-F238E27FC236}">
                  <a16:creationId xmlns:a16="http://schemas.microsoft.com/office/drawing/2014/main" id="{C56A24A5-25F5-9814-7BBF-15EAA2538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23" y="3319176"/>
              <a:ext cx="790636" cy="790636"/>
            </a:xfrm>
            <a:prstGeom prst="rect">
              <a:avLst/>
            </a:prstGeom>
          </p:spPr>
        </p:pic>
      </p:grpSp>
      <p:grpSp>
        <p:nvGrpSpPr>
          <p:cNvPr id="36" name="Nhóm 35">
            <a:extLst>
              <a:ext uri="{FF2B5EF4-FFF2-40B4-BE49-F238E27FC236}">
                <a16:creationId xmlns:a16="http://schemas.microsoft.com/office/drawing/2014/main" id="{46079082-E9A9-CB6B-90C5-B86467CDD5E6}"/>
              </a:ext>
            </a:extLst>
          </p:cNvPr>
          <p:cNvGrpSpPr/>
          <p:nvPr/>
        </p:nvGrpSpPr>
        <p:grpSpPr>
          <a:xfrm>
            <a:off x="2844001" y="13735737"/>
            <a:ext cx="2242918" cy="1480524"/>
            <a:chOff x="2844001" y="3118537"/>
            <a:chExt cx="2242918" cy="1480524"/>
          </a:xfrm>
        </p:grpSpPr>
        <p:sp>
          <p:nvSpPr>
            <p:cNvPr id="37" name="Hình chữ nhật: Góc Tròn 36">
              <a:extLst>
                <a:ext uri="{FF2B5EF4-FFF2-40B4-BE49-F238E27FC236}">
                  <a16:creationId xmlns:a16="http://schemas.microsoft.com/office/drawing/2014/main" id="{2A167A56-DAD1-5A04-4B15-83BD57F5743F}"/>
                </a:ext>
              </a:extLst>
            </p:cNvPr>
            <p:cNvSpPr/>
            <p:nvPr/>
          </p:nvSpPr>
          <p:spPr>
            <a:xfrm>
              <a:off x="2844001" y="3118537"/>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ộp Văn bản 37">
              <a:extLst>
                <a:ext uri="{FF2B5EF4-FFF2-40B4-BE49-F238E27FC236}">
                  <a16:creationId xmlns:a16="http://schemas.microsoft.com/office/drawing/2014/main" id="{4452B3A9-E4D1-B07F-7652-796BAC9D3977}"/>
                </a:ext>
              </a:extLst>
            </p:cNvPr>
            <p:cNvSpPr txBox="1"/>
            <p:nvPr/>
          </p:nvSpPr>
          <p:spPr>
            <a:xfrm>
              <a:off x="3420704" y="3368749"/>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1A7DE17C-82F3-FD20-2394-BCE3D3F64F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4865" y="3252693"/>
              <a:ext cx="816803" cy="816803"/>
            </a:xfrm>
            <a:prstGeom prst="rect">
              <a:avLst/>
            </a:prstGeom>
          </p:spPr>
        </p:pic>
      </p:grpSp>
      <p:grpSp>
        <p:nvGrpSpPr>
          <p:cNvPr id="40" name="Nhóm 39">
            <a:extLst>
              <a:ext uri="{FF2B5EF4-FFF2-40B4-BE49-F238E27FC236}">
                <a16:creationId xmlns:a16="http://schemas.microsoft.com/office/drawing/2014/main" id="{59D698AC-654F-8D0A-8009-2E30AB89883B}"/>
              </a:ext>
            </a:extLst>
          </p:cNvPr>
          <p:cNvGrpSpPr/>
          <p:nvPr/>
        </p:nvGrpSpPr>
        <p:grpSpPr>
          <a:xfrm>
            <a:off x="396601" y="16636414"/>
            <a:ext cx="2242918" cy="1480524"/>
            <a:chOff x="396601" y="4901614"/>
            <a:chExt cx="2242918" cy="1480524"/>
          </a:xfrm>
        </p:grpSpPr>
        <p:sp>
          <p:nvSpPr>
            <p:cNvPr id="41" name="Hình chữ nhật: Góc Tròn 40">
              <a:extLst>
                <a:ext uri="{FF2B5EF4-FFF2-40B4-BE49-F238E27FC236}">
                  <a16:creationId xmlns:a16="http://schemas.microsoft.com/office/drawing/2014/main" id="{E2B41B73-D5C6-A138-FF8A-45E406C0F00D}"/>
                </a:ext>
              </a:extLst>
            </p:cNvPr>
            <p:cNvSpPr/>
            <p:nvPr/>
          </p:nvSpPr>
          <p:spPr>
            <a:xfrm>
              <a:off x="396601" y="4901614"/>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Hộp Văn bản 41">
              <a:extLst>
                <a:ext uri="{FF2B5EF4-FFF2-40B4-BE49-F238E27FC236}">
                  <a16:creationId xmlns:a16="http://schemas.microsoft.com/office/drawing/2014/main" id="{4E50F241-3557-703B-3712-D934A503DAEF}"/>
                </a:ext>
              </a:extLst>
            </p:cNvPr>
            <p:cNvSpPr txBox="1"/>
            <p:nvPr/>
          </p:nvSpPr>
          <p:spPr>
            <a:xfrm>
              <a:off x="980684" y="5099355"/>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3" name="Hình ảnh 42">
              <a:extLst>
                <a:ext uri="{FF2B5EF4-FFF2-40B4-BE49-F238E27FC236}">
                  <a16:creationId xmlns:a16="http://schemas.microsoft.com/office/drawing/2014/main" id="{5A6D9664-1BF3-1B65-E087-BCD0545DC2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509" y="5082390"/>
              <a:ext cx="744338" cy="744338"/>
            </a:xfrm>
            <a:prstGeom prst="rect">
              <a:avLst/>
            </a:prstGeom>
          </p:spPr>
        </p:pic>
      </p:grpSp>
      <p:grpSp>
        <p:nvGrpSpPr>
          <p:cNvPr id="44" name="Nhóm 43">
            <a:extLst>
              <a:ext uri="{FF2B5EF4-FFF2-40B4-BE49-F238E27FC236}">
                <a16:creationId xmlns:a16="http://schemas.microsoft.com/office/drawing/2014/main" id="{B65BCFEB-2408-9126-583C-E288E7957D23}"/>
              </a:ext>
            </a:extLst>
          </p:cNvPr>
          <p:cNvGrpSpPr/>
          <p:nvPr/>
        </p:nvGrpSpPr>
        <p:grpSpPr>
          <a:xfrm>
            <a:off x="2844382" y="20954414"/>
            <a:ext cx="2242918" cy="1480524"/>
            <a:chOff x="2844382" y="4901614"/>
            <a:chExt cx="2242918" cy="1480524"/>
          </a:xfrm>
        </p:grpSpPr>
        <p:sp>
          <p:nvSpPr>
            <p:cNvPr id="45" name="Hình chữ nhật: Góc Tròn 44">
              <a:extLst>
                <a:ext uri="{FF2B5EF4-FFF2-40B4-BE49-F238E27FC236}">
                  <a16:creationId xmlns:a16="http://schemas.microsoft.com/office/drawing/2014/main" id="{E4725607-4C5B-4A99-34C4-56926DBF6F4E}"/>
                </a:ext>
              </a:extLst>
            </p:cNvPr>
            <p:cNvSpPr/>
            <p:nvPr/>
          </p:nvSpPr>
          <p:spPr>
            <a:xfrm>
              <a:off x="2844382" y="4901614"/>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ộp Văn bản 45">
              <a:extLst>
                <a:ext uri="{FF2B5EF4-FFF2-40B4-BE49-F238E27FC236}">
                  <a16:creationId xmlns:a16="http://schemas.microsoft.com/office/drawing/2014/main" id="{6CACF28B-44B8-41D3-16C9-0E81FC929D07}"/>
                </a:ext>
              </a:extLst>
            </p:cNvPr>
            <p:cNvSpPr txBox="1"/>
            <p:nvPr/>
          </p:nvSpPr>
          <p:spPr>
            <a:xfrm>
              <a:off x="3358114" y="50993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7" name="Hình ảnh 46">
              <a:extLst>
                <a:ext uri="{FF2B5EF4-FFF2-40B4-BE49-F238E27FC236}">
                  <a16:creationId xmlns:a16="http://schemas.microsoft.com/office/drawing/2014/main" id="{D7807819-A7B1-A5F9-73D4-627C7B114D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3506" y="4965667"/>
              <a:ext cx="767741" cy="767741"/>
            </a:xfrm>
            <a:prstGeom prst="rect">
              <a:avLst/>
            </a:prstGeom>
          </p:spPr>
        </p:pic>
      </p:grpSp>
      <p:sp>
        <p:nvSpPr>
          <p:cNvPr id="4" name="Hình Bầu dục 25">
            <a:extLst>
              <a:ext uri="{FF2B5EF4-FFF2-40B4-BE49-F238E27FC236}">
                <a16:creationId xmlns:a16="http://schemas.microsoft.com/office/drawing/2014/main" id="{65B43C58-A346-1624-A099-EC535CDC8CEA}"/>
              </a:ext>
            </a:extLst>
          </p:cNvPr>
          <p:cNvSpPr/>
          <p:nvPr/>
        </p:nvSpPr>
        <p:spPr>
          <a:xfrm rot="16200000">
            <a:off x="-720152" y="4847020"/>
            <a:ext cx="3401674" cy="3436731"/>
          </a:xfrm>
          <a:prstGeom prst="ellipse">
            <a:avLst/>
          </a:prstGeom>
          <a:gradFill flip="none" rotWithShape="1">
            <a:gsLst>
              <a:gs pos="0">
                <a:srgbClr val="438AFE">
                  <a:tint val="66000"/>
                  <a:satMod val="160000"/>
                </a:srgbClr>
              </a:gs>
              <a:gs pos="50000">
                <a:srgbClr val="438AFE">
                  <a:tint val="44500"/>
                  <a:satMod val="160000"/>
                </a:srgbClr>
              </a:gs>
              <a:gs pos="100000">
                <a:srgbClr val="438AFE">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 name="Hình Bầu dục 27">
            <a:extLst>
              <a:ext uri="{FF2B5EF4-FFF2-40B4-BE49-F238E27FC236}">
                <a16:creationId xmlns:a16="http://schemas.microsoft.com/office/drawing/2014/main" id="{834C9171-8211-4904-16AF-72D2B05ED635}"/>
              </a:ext>
            </a:extLst>
          </p:cNvPr>
          <p:cNvSpPr/>
          <p:nvPr/>
        </p:nvSpPr>
        <p:spPr>
          <a:xfrm rot="19837308">
            <a:off x="7049983" y="1257153"/>
            <a:ext cx="1645855" cy="1654365"/>
          </a:xfrm>
          <a:prstGeom prst="ellipse">
            <a:avLst/>
          </a:prstGeom>
          <a:blipFill>
            <a:blip r:embed="rId7">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ình Bầu dục 23">
            <a:extLst>
              <a:ext uri="{FF2B5EF4-FFF2-40B4-BE49-F238E27FC236}">
                <a16:creationId xmlns:a16="http://schemas.microsoft.com/office/drawing/2014/main" id="{1F358C48-4C3D-834A-0317-26EDD7B7F8A5}"/>
              </a:ext>
            </a:extLst>
          </p:cNvPr>
          <p:cNvSpPr/>
          <p:nvPr/>
        </p:nvSpPr>
        <p:spPr>
          <a:xfrm rot="10453496">
            <a:off x="7029893" y="4655324"/>
            <a:ext cx="2107846" cy="2101961"/>
          </a:xfrm>
          <a:prstGeom prst="ellipse">
            <a:avLst/>
          </a:prstGeom>
          <a:blipFill dpi="0"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Title 10">
            <a:extLst>
              <a:ext uri="{FF2B5EF4-FFF2-40B4-BE49-F238E27FC236}">
                <a16:creationId xmlns:a16="http://schemas.microsoft.com/office/drawing/2014/main" id="{29A64B8B-BC36-87F9-0361-DCE9DE2B67D6}"/>
              </a:ext>
            </a:extLst>
          </p:cNvPr>
          <p:cNvSpPr>
            <a:spLocks noGrp="1"/>
          </p:cNvSpPr>
          <p:nvPr>
            <p:ph type="title"/>
          </p:nvPr>
        </p:nvSpPr>
        <p:spPr>
          <a:xfrm>
            <a:off x="839788" y="1728723"/>
            <a:ext cx="5435265" cy="328676"/>
          </a:xfrm>
        </p:spPr>
        <p:txBody>
          <a:bodyPr anchor="ctr">
            <a:normAutofit fontScale="90000"/>
          </a:bodyPr>
          <a:lstStyle/>
          <a:p>
            <a:pPr algn="ctr"/>
            <a:r>
              <a:rPr lang="en-US" b="1" i="0" dirty="0">
                <a:effectLst/>
                <a:latin typeface="Segoe WPC"/>
              </a:rPr>
              <a:t>Quản </a:t>
            </a:r>
            <a:r>
              <a:rPr lang="en-US" b="1" i="0" dirty="0" err="1">
                <a:effectLst/>
                <a:latin typeface="Segoe WPC"/>
              </a:rPr>
              <a:t>lý</a:t>
            </a:r>
            <a:r>
              <a:rPr lang="en-US" b="1" i="0" dirty="0">
                <a:effectLst/>
                <a:latin typeface="Segoe WPC"/>
              </a:rPr>
              <a:t> </a:t>
            </a:r>
            <a:r>
              <a:rPr lang="en-US" b="1" i="0" dirty="0" err="1">
                <a:effectLst/>
                <a:latin typeface="Segoe WPC"/>
              </a:rPr>
              <a:t>sản</a:t>
            </a:r>
            <a:r>
              <a:rPr lang="en-US" b="1" i="0" dirty="0">
                <a:effectLst/>
                <a:latin typeface="Segoe WPC"/>
              </a:rPr>
              <a:t> </a:t>
            </a:r>
            <a:r>
              <a:rPr lang="en-US" b="1" i="0" dirty="0" err="1">
                <a:effectLst/>
                <a:latin typeface="Segoe WPC"/>
              </a:rPr>
              <a:t>phẩm</a:t>
            </a:r>
            <a:endParaRPr lang="en-US" dirty="0"/>
          </a:p>
        </p:txBody>
      </p:sp>
      <p:sp>
        <p:nvSpPr>
          <p:cNvPr id="13" name="Text Placeholder 12">
            <a:extLst>
              <a:ext uri="{FF2B5EF4-FFF2-40B4-BE49-F238E27FC236}">
                <a16:creationId xmlns:a16="http://schemas.microsoft.com/office/drawing/2014/main" id="{C92BDC6A-E9C2-72EF-CCEC-73EC8E7FA59E}"/>
              </a:ext>
            </a:extLst>
          </p:cNvPr>
          <p:cNvSpPr>
            <a:spLocks noGrp="1"/>
          </p:cNvSpPr>
          <p:nvPr>
            <p:ph type="body" sz="half" idx="2"/>
          </p:nvPr>
        </p:nvSpPr>
        <p:spPr>
          <a:xfrm>
            <a:off x="839788" y="2057400"/>
            <a:ext cx="5435265" cy="3811588"/>
          </a:xfrm>
        </p:spPr>
        <p:txBody>
          <a:bodyPr anchor="t"/>
          <a:lstStyle/>
          <a:p>
            <a:pPr algn="l">
              <a:buFont typeface="Arial" panose="020B0604020202020204" pitchFamily="34" charset="0"/>
              <a:buChar char="•"/>
            </a:pPr>
            <a:r>
              <a:rPr lang="vi-VN" b="1" i="0" dirty="0">
                <a:effectLst/>
                <a:latin typeface="Segoe WPC"/>
              </a:rPr>
              <a:t>Hiển thị danh sách sản phẩm</a:t>
            </a:r>
            <a:r>
              <a:rPr lang="vi-VN" b="0" i="0" dirty="0">
                <a:effectLst/>
                <a:latin typeface="Segoe WPC"/>
              </a:rPr>
              <a:t>: Hiển thị tất cả sản phẩm trên trang chính.</a:t>
            </a:r>
          </a:p>
          <a:p>
            <a:pPr algn="l">
              <a:buFont typeface="Arial" panose="020B0604020202020204" pitchFamily="34" charset="0"/>
              <a:buChar char="•"/>
            </a:pPr>
            <a:r>
              <a:rPr lang="vi-VN" b="1" i="0" dirty="0">
                <a:effectLst/>
                <a:latin typeface="Segoe WPC"/>
              </a:rPr>
              <a:t>Thêm sản phẩm (Admin)</a:t>
            </a:r>
            <a:r>
              <a:rPr lang="vi-VN" b="0" i="0" dirty="0">
                <a:effectLst/>
                <a:latin typeface="Segoe WPC"/>
              </a:rPr>
              <a:t>: Quản trị viên có thể thêm sản phẩm mới.</a:t>
            </a:r>
          </a:p>
          <a:p>
            <a:pPr algn="l">
              <a:buFont typeface="Arial" panose="020B0604020202020204" pitchFamily="34" charset="0"/>
              <a:buChar char="•"/>
            </a:pPr>
            <a:r>
              <a:rPr lang="vi-VN" b="1" i="0" dirty="0">
                <a:effectLst/>
                <a:latin typeface="Segoe WPC"/>
              </a:rPr>
              <a:t>Chỉnh sửa sản phẩm (Admin)</a:t>
            </a:r>
            <a:r>
              <a:rPr lang="vi-VN" b="0" i="0" dirty="0">
                <a:effectLst/>
                <a:latin typeface="Segoe WPC"/>
              </a:rPr>
              <a:t>: Quản trị viên có thể chỉnh sửa thông tin sản phẩm.</a:t>
            </a:r>
          </a:p>
          <a:p>
            <a:pPr algn="l">
              <a:buFont typeface="Arial" panose="020B0604020202020204" pitchFamily="34" charset="0"/>
              <a:buChar char="•"/>
            </a:pPr>
            <a:r>
              <a:rPr lang="vi-VN" b="1" i="0" dirty="0">
                <a:effectLst/>
                <a:latin typeface="Segoe WPC"/>
              </a:rPr>
              <a:t>Xóa sản phẩm (Admin)</a:t>
            </a:r>
            <a:r>
              <a:rPr lang="vi-VN" b="0" i="0" dirty="0">
                <a:effectLst/>
                <a:latin typeface="Segoe WPC"/>
              </a:rPr>
              <a:t>: Quản trị viên có thể xóa sản phẩm.</a:t>
            </a:r>
          </a:p>
          <a:p>
            <a:pPr algn="l">
              <a:buFont typeface="Arial" panose="020B0604020202020204" pitchFamily="34" charset="0"/>
              <a:buChar char="•"/>
            </a:pPr>
            <a:r>
              <a:rPr lang="vi-VN" b="1" i="0" dirty="0">
                <a:effectLst/>
                <a:latin typeface="Segoe WPC"/>
              </a:rPr>
              <a:t>Tìm kiếm sản phẩm</a:t>
            </a:r>
            <a:r>
              <a:rPr lang="vi-VN" b="0" i="0" dirty="0">
                <a:effectLst/>
                <a:latin typeface="Segoe WPC"/>
              </a:rPr>
              <a:t>: Người dùng có thể tìm kiếm sản phẩm theo từ khóa.</a:t>
            </a:r>
          </a:p>
          <a:p>
            <a:pPr algn="l">
              <a:buFont typeface="Arial" panose="020B0604020202020204" pitchFamily="34" charset="0"/>
              <a:buChar char="•"/>
            </a:pPr>
            <a:r>
              <a:rPr lang="vi-VN" b="1" i="0" dirty="0">
                <a:effectLst/>
                <a:latin typeface="Segoe WPC"/>
              </a:rPr>
              <a:t>Xem chi tiết sản phẩm</a:t>
            </a:r>
            <a:r>
              <a:rPr lang="vi-VN" b="0" i="0" dirty="0">
                <a:effectLst/>
                <a:latin typeface="Segoe WPC"/>
              </a:rPr>
              <a:t>: Hiển thị thông tin chi tiết của một sản phẩm.</a:t>
            </a:r>
          </a:p>
        </p:txBody>
      </p:sp>
      <p:sp>
        <p:nvSpPr>
          <p:cNvPr id="14" name="Hộp Văn bản 1">
            <a:extLst>
              <a:ext uri="{FF2B5EF4-FFF2-40B4-BE49-F238E27FC236}">
                <a16:creationId xmlns:a16="http://schemas.microsoft.com/office/drawing/2014/main" id="{AA0981DB-FDD5-082F-8552-CFBE8D3C03C3}"/>
              </a:ext>
            </a:extLst>
          </p:cNvPr>
          <p:cNvSpPr txBox="1"/>
          <p:nvPr/>
        </p:nvSpPr>
        <p:spPr>
          <a:xfrm>
            <a:off x="1068998" y="180026"/>
            <a:ext cx="4913232"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Kết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quả</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đồ</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án</a:t>
            </a:r>
            <a:endParaRPr lang="vi-VN" sz="5400" b="1" dirty="0">
              <a:solidFill>
                <a:srgbClr val="438AFE"/>
              </a:solidFill>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934D457E-763A-492C-477F-138CBF50BE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75053" y="0"/>
            <a:ext cx="4847949" cy="6858000"/>
          </a:xfrm>
          <a:prstGeom prst="rect">
            <a:avLst/>
          </a:prstGeom>
        </p:spPr>
      </p:pic>
      <p:sp>
        <p:nvSpPr>
          <p:cNvPr id="22" name="Hình Bầu dục 27">
            <a:extLst>
              <a:ext uri="{FF2B5EF4-FFF2-40B4-BE49-F238E27FC236}">
                <a16:creationId xmlns:a16="http://schemas.microsoft.com/office/drawing/2014/main" id="{19C62AEC-8D96-3C01-3058-AA32066F4E15}"/>
              </a:ext>
            </a:extLst>
          </p:cNvPr>
          <p:cNvSpPr/>
          <p:nvPr/>
        </p:nvSpPr>
        <p:spPr>
          <a:xfrm>
            <a:off x="787208" y="5652711"/>
            <a:ext cx="457200" cy="457200"/>
          </a:xfrm>
          <a:prstGeom prst="ellipse">
            <a:avLst/>
          </a:prstGeom>
          <a:blipFill>
            <a:blip r:embed="rId11">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TextBox 22">
            <a:extLst>
              <a:ext uri="{FF2B5EF4-FFF2-40B4-BE49-F238E27FC236}">
                <a16:creationId xmlns:a16="http://schemas.microsoft.com/office/drawing/2014/main" id="{6815F484-CD04-3A45-C083-B6AB375B44F9}"/>
              </a:ext>
            </a:extLst>
          </p:cNvPr>
          <p:cNvSpPr txBox="1"/>
          <p:nvPr/>
        </p:nvSpPr>
        <p:spPr>
          <a:xfrm>
            <a:off x="1275847" y="5719728"/>
            <a:ext cx="4686296" cy="323165"/>
          </a:xfrm>
          <a:prstGeom prst="rect">
            <a:avLst/>
          </a:prstGeom>
          <a:noFill/>
        </p:spPr>
        <p:txBody>
          <a:bodyPr wrap="square" rtlCol="0">
            <a:spAutoFit/>
          </a:bodyPr>
          <a:lstStyle/>
          <a:p>
            <a:r>
              <a:rPr lang="en-US" sz="1500" b="1" dirty="0"/>
              <a:t>Link: </a:t>
            </a:r>
            <a:r>
              <a:rPr lang="en-US" sz="1500" b="1" dirty="0" err="1">
                <a:hlinkClick r:id="rId12"/>
              </a:rPr>
              <a:t>Proj_WebNangCao</a:t>
            </a:r>
            <a:endParaRPr lang="en-US" sz="1500" b="1" dirty="0"/>
          </a:p>
        </p:txBody>
      </p:sp>
    </p:spTree>
    <p:extLst>
      <p:ext uri="{BB962C8B-B14F-4D97-AF65-F5344CB8AC3E}">
        <p14:creationId xmlns:p14="http://schemas.microsoft.com/office/powerpoint/2010/main" val="1927274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49DA1-03F1-5066-3DA5-80DB8E07D254}"/>
            </a:ext>
          </a:extLst>
        </p:cNvPr>
        <p:cNvGrpSpPr/>
        <p:nvPr/>
      </p:nvGrpSpPr>
      <p:grpSpPr>
        <a:xfrm>
          <a:off x="0" y="0"/>
          <a:ext cx="0" cy="0"/>
          <a:chOff x="0" y="0"/>
          <a:chExt cx="0" cy="0"/>
        </a:xfrm>
      </p:grpSpPr>
      <p:sp>
        <p:nvSpPr>
          <p:cNvPr id="3" name="Hộp Văn bản 2">
            <a:extLst>
              <a:ext uri="{FF2B5EF4-FFF2-40B4-BE49-F238E27FC236}">
                <a16:creationId xmlns:a16="http://schemas.microsoft.com/office/drawing/2014/main" id="{2A0EC2DB-91DF-A984-5C1A-8E5ED9CED539}"/>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0E878A54-F5E1-EB9B-2C32-9D9D1BA4E28C}"/>
              </a:ext>
            </a:extLst>
          </p:cNvPr>
          <p:cNvSpPr/>
          <p:nvPr/>
        </p:nvSpPr>
        <p:spPr>
          <a:xfrm rot="8846996">
            <a:off x="6308674" y="-17139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335C1200-2FCB-18F7-5918-B79703E3FF21}"/>
              </a:ext>
            </a:extLst>
          </p:cNvPr>
          <p:cNvSpPr/>
          <p:nvPr/>
        </p:nvSpPr>
        <p:spPr>
          <a:xfrm rot="8846996">
            <a:off x="9968854" y="2608703"/>
            <a:ext cx="1660730" cy="1631067"/>
          </a:xfrm>
          <a:prstGeom prst="ellips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Hình Bầu dục 25">
            <a:extLst>
              <a:ext uri="{FF2B5EF4-FFF2-40B4-BE49-F238E27FC236}">
                <a16:creationId xmlns:a16="http://schemas.microsoft.com/office/drawing/2014/main" id="{D4BCE34E-6369-480D-5854-E7D1537407B2}"/>
              </a:ext>
            </a:extLst>
          </p:cNvPr>
          <p:cNvSpPr/>
          <p:nvPr/>
        </p:nvSpPr>
        <p:spPr>
          <a:xfrm>
            <a:off x="-1652688" y="-524151"/>
            <a:ext cx="3401674" cy="3436731"/>
          </a:xfrm>
          <a:prstGeom prst="ellipse">
            <a:avLst/>
          </a:prstGeom>
          <a:gradFill flip="none" rotWithShape="1">
            <a:gsLst>
              <a:gs pos="0">
                <a:srgbClr val="438AFE">
                  <a:tint val="66000"/>
                  <a:satMod val="160000"/>
                </a:srgbClr>
              </a:gs>
              <a:gs pos="50000">
                <a:srgbClr val="438AFE">
                  <a:tint val="44500"/>
                  <a:satMod val="160000"/>
                </a:srgbClr>
              </a:gs>
              <a:gs pos="100000">
                <a:srgbClr val="438AFE">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nvGrpSpPr>
          <p:cNvPr id="32" name="Nhóm 31">
            <a:extLst>
              <a:ext uri="{FF2B5EF4-FFF2-40B4-BE49-F238E27FC236}">
                <a16:creationId xmlns:a16="http://schemas.microsoft.com/office/drawing/2014/main" id="{F21E6255-F4ED-1602-4C77-9A264F70F2AB}"/>
              </a:ext>
            </a:extLst>
          </p:cNvPr>
          <p:cNvGrpSpPr/>
          <p:nvPr/>
        </p:nvGrpSpPr>
        <p:grpSpPr>
          <a:xfrm>
            <a:off x="396601" y="10916337"/>
            <a:ext cx="2242918" cy="1480524"/>
            <a:chOff x="396601" y="3118537"/>
            <a:chExt cx="2242918" cy="1480524"/>
          </a:xfrm>
        </p:grpSpPr>
        <p:sp>
          <p:nvSpPr>
            <p:cNvPr id="33" name="Hình chữ nhật: Góc Tròn 32">
              <a:extLst>
                <a:ext uri="{FF2B5EF4-FFF2-40B4-BE49-F238E27FC236}">
                  <a16:creationId xmlns:a16="http://schemas.microsoft.com/office/drawing/2014/main" id="{B75896F8-6B24-E652-6FC1-88D9A208AF85}"/>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18FB0375-33C0-0E96-A067-A6E171E830BE}"/>
                </a:ext>
              </a:extLst>
            </p:cNvPr>
            <p:cNvSpPr txBox="1"/>
            <p:nvPr/>
          </p:nvSpPr>
          <p:spPr>
            <a:xfrm>
              <a:off x="963634" y="33545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5" name="Hình ảnh 34">
              <a:extLst>
                <a:ext uri="{FF2B5EF4-FFF2-40B4-BE49-F238E27FC236}">
                  <a16:creationId xmlns:a16="http://schemas.microsoft.com/office/drawing/2014/main" id="{EC3736B2-E4CB-32CF-2F03-156C09106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23" y="3319176"/>
              <a:ext cx="790636" cy="790636"/>
            </a:xfrm>
            <a:prstGeom prst="rect">
              <a:avLst/>
            </a:prstGeom>
          </p:spPr>
        </p:pic>
      </p:grpSp>
      <p:grpSp>
        <p:nvGrpSpPr>
          <p:cNvPr id="36" name="Nhóm 35">
            <a:extLst>
              <a:ext uri="{FF2B5EF4-FFF2-40B4-BE49-F238E27FC236}">
                <a16:creationId xmlns:a16="http://schemas.microsoft.com/office/drawing/2014/main" id="{B2EEE8D0-E438-3037-74CC-75BAA1B0E8C3}"/>
              </a:ext>
            </a:extLst>
          </p:cNvPr>
          <p:cNvGrpSpPr/>
          <p:nvPr/>
        </p:nvGrpSpPr>
        <p:grpSpPr>
          <a:xfrm>
            <a:off x="2844001" y="13735737"/>
            <a:ext cx="2242918" cy="1480524"/>
            <a:chOff x="2844001" y="3118537"/>
            <a:chExt cx="2242918" cy="1480524"/>
          </a:xfrm>
        </p:grpSpPr>
        <p:sp>
          <p:nvSpPr>
            <p:cNvPr id="37" name="Hình chữ nhật: Góc Tròn 36">
              <a:extLst>
                <a:ext uri="{FF2B5EF4-FFF2-40B4-BE49-F238E27FC236}">
                  <a16:creationId xmlns:a16="http://schemas.microsoft.com/office/drawing/2014/main" id="{D01858EC-F8F6-8338-9D8F-D5F53CF16BC2}"/>
                </a:ext>
              </a:extLst>
            </p:cNvPr>
            <p:cNvSpPr/>
            <p:nvPr/>
          </p:nvSpPr>
          <p:spPr>
            <a:xfrm>
              <a:off x="2844001" y="3118537"/>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ộp Văn bản 37">
              <a:extLst>
                <a:ext uri="{FF2B5EF4-FFF2-40B4-BE49-F238E27FC236}">
                  <a16:creationId xmlns:a16="http://schemas.microsoft.com/office/drawing/2014/main" id="{03F0A460-125D-186C-66E9-69BB65C47332}"/>
                </a:ext>
              </a:extLst>
            </p:cNvPr>
            <p:cNvSpPr txBox="1"/>
            <p:nvPr/>
          </p:nvSpPr>
          <p:spPr>
            <a:xfrm>
              <a:off x="3420704" y="3368749"/>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755921E3-5008-F108-C0FF-5139F932B2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4865" y="3252693"/>
              <a:ext cx="816803" cy="816803"/>
            </a:xfrm>
            <a:prstGeom prst="rect">
              <a:avLst/>
            </a:prstGeom>
          </p:spPr>
        </p:pic>
      </p:grpSp>
      <p:grpSp>
        <p:nvGrpSpPr>
          <p:cNvPr id="40" name="Nhóm 39">
            <a:extLst>
              <a:ext uri="{FF2B5EF4-FFF2-40B4-BE49-F238E27FC236}">
                <a16:creationId xmlns:a16="http://schemas.microsoft.com/office/drawing/2014/main" id="{F3799F3E-7C89-F530-1A90-D07F96FD9C24}"/>
              </a:ext>
            </a:extLst>
          </p:cNvPr>
          <p:cNvGrpSpPr/>
          <p:nvPr/>
        </p:nvGrpSpPr>
        <p:grpSpPr>
          <a:xfrm>
            <a:off x="396601" y="16636414"/>
            <a:ext cx="2242918" cy="1480524"/>
            <a:chOff x="396601" y="4901614"/>
            <a:chExt cx="2242918" cy="1480524"/>
          </a:xfrm>
        </p:grpSpPr>
        <p:sp>
          <p:nvSpPr>
            <p:cNvPr id="41" name="Hình chữ nhật: Góc Tròn 40">
              <a:extLst>
                <a:ext uri="{FF2B5EF4-FFF2-40B4-BE49-F238E27FC236}">
                  <a16:creationId xmlns:a16="http://schemas.microsoft.com/office/drawing/2014/main" id="{4B70E0FE-EE25-6CB6-ABC0-5D4A83172303}"/>
                </a:ext>
              </a:extLst>
            </p:cNvPr>
            <p:cNvSpPr/>
            <p:nvPr/>
          </p:nvSpPr>
          <p:spPr>
            <a:xfrm>
              <a:off x="396601" y="4901614"/>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Hộp Văn bản 41">
              <a:extLst>
                <a:ext uri="{FF2B5EF4-FFF2-40B4-BE49-F238E27FC236}">
                  <a16:creationId xmlns:a16="http://schemas.microsoft.com/office/drawing/2014/main" id="{0674F5E0-DA65-91E3-0828-18E4F3CA7CBA}"/>
                </a:ext>
              </a:extLst>
            </p:cNvPr>
            <p:cNvSpPr txBox="1"/>
            <p:nvPr/>
          </p:nvSpPr>
          <p:spPr>
            <a:xfrm>
              <a:off x="980684" y="5099355"/>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3" name="Hình ảnh 42">
              <a:extLst>
                <a:ext uri="{FF2B5EF4-FFF2-40B4-BE49-F238E27FC236}">
                  <a16:creationId xmlns:a16="http://schemas.microsoft.com/office/drawing/2014/main" id="{60D82EEF-56C4-5AEA-4A61-9F299853B1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509" y="5082390"/>
              <a:ext cx="744338" cy="744338"/>
            </a:xfrm>
            <a:prstGeom prst="rect">
              <a:avLst/>
            </a:prstGeom>
          </p:spPr>
        </p:pic>
      </p:grpSp>
      <p:grpSp>
        <p:nvGrpSpPr>
          <p:cNvPr id="44" name="Nhóm 43">
            <a:extLst>
              <a:ext uri="{FF2B5EF4-FFF2-40B4-BE49-F238E27FC236}">
                <a16:creationId xmlns:a16="http://schemas.microsoft.com/office/drawing/2014/main" id="{E07B09CF-0838-B36E-1A60-298E6626C914}"/>
              </a:ext>
            </a:extLst>
          </p:cNvPr>
          <p:cNvGrpSpPr/>
          <p:nvPr/>
        </p:nvGrpSpPr>
        <p:grpSpPr>
          <a:xfrm>
            <a:off x="2844382" y="20954414"/>
            <a:ext cx="2242918" cy="1480524"/>
            <a:chOff x="2844382" y="4901614"/>
            <a:chExt cx="2242918" cy="1480524"/>
          </a:xfrm>
        </p:grpSpPr>
        <p:sp>
          <p:nvSpPr>
            <p:cNvPr id="45" name="Hình chữ nhật: Góc Tròn 44">
              <a:extLst>
                <a:ext uri="{FF2B5EF4-FFF2-40B4-BE49-F238E27FC236}">
                  <a16:creationId xmlns:a16="http://schemas.microsoft.com/office/drawing/2014/main" id="{AE295C8F-702E-AAFE-476A-21CAFE2EC388}"/>
                </a:ext>
              </a:extLst>
            </p:cNvPr>
            <p:cNvSpPr/>
            <p:nvPr/>
          </p:nvSpPr>
          <p:spPr>
            <a:xfrm>
              <a:off x="2844382" y="4901614"/>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ộp Văn bản 45">
              <a:extLst>
                <a:ext uri="{FF2B5EF4-FFF2-40B4-BE49-F238E27FC236}">
                  <a16:creationId xmlns:a16="http://schemas.microsoft.com/office/drawing/2014/main" id="{7E78B82F-3686-1116-BE62-0898267EF853}"/>
                </a:ext>
              </a:extLst>
            </p:cNvPr>
            <p:cNvSpPr txBox="1"/>
            <p:nvPr/>
          </p:nvSpPr>
          <p:spPr>
            <a:xfrm>
              <a:off x="3358114" y="50993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7" name="Hình ảnh 46">
              <a:extLst>
                <a:ext uri="{FF2B5EF4-FFF2-40B4-BE49-F238E27FC236}">
                  <a16:creationId xmlns:a16="http://schemas.microsoft.com/office/drawing/2014/main" id="{0D827AF1-E973-6B16-F7F4-FF4EAB9CA8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3506" y="4965667"/>
              <a:ext cx="767741" cy="767741"/>
            </a:xfrm>
            <a:prstGeom prst="rect">
              <a:avLst/>
            </a:prstGeom>
          </p:spPr>
        </p:pic>
      </p:grpSp>
      <p:sp>
        <p:nvSpPr>
          <p:cNvPr id="4" name="Hình Bầu dục 25">
            <a:extLst>
              <a:ext uri="{FF2B5EF4-FFF2-40B4-BE49-F238E27FC236}">
                <a16:creationId xmlns:a16="http://schemas.microsoft.com/office/drawing/2014/main" id="{D9A86743-8F8A-6313-4336-756EC5DBD31F}"/>
              </a:ext>
            </a:extLst>
          </p:cNvPr>
          <p:cNvSpPr/>
          <p:nvPr/>
        </p:nvSpPr>
        <p:spPr>
          <a:xfrm rot="16200000">
            <a:off x="-720152" y="4847020"/>
            <a:ext cx="3401674" cy="3436731"/>
          </a:xfrm>
          <a:prstGeom prst="ellipse">
            <a:avLst/>
          </a:prstGeom>
          <a:gradFill flip="none" rotWithShape="1">
            <a:gsLst>
              <a:gs pos="0">
                <a:srgbClr val="438AFE">
                  <a:tint val="66000"/>
                  <a:satMod val="160000"/>
                </a:srgbClr>
              </a:gs>
              <a:gs pos="50000">
                <a:srgbClr val="438AFE">
                  <a:tint val="44500"/>
                  <a:satMod val="160000"/>
                </a:srgbClr>
              </a:gs>
              <a:gs pos="100000">
                <a:srgbClr val="438AFE">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 name="Hình Bầu dục 27">
            <a:extLst>
              <a:ext uri="{FF2B5EF4-FFF2-40B4-BE49-F238E27FC236}">
                <a16:creationId xmlns:a16="http://schemas.microsoft.com/office/drawing/2014/main" id="{48C4D833-E066-3B66-67A5-33F04BBD25D4}"/>
              </a:ext>
            </a:extLst>
          </p:cNvPr>
          <p:cNvSpPr/>
          <p:nvPr/>
        </p:nvSpPr>
        <p:spPr>
          <a:xfrm rot="19837308">
            <a:off x="7049983" y="1257153"/>
            <a:ext cx="1645855" cy="1654365"/>
          </a:xfrm>
          <a:prstGeom prst="ellipse">
            <a:avLst/>
          </a:prstGeom>
          <a:blipFill>
            <a:blip r:embed="rId7">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ình Bầu dục 23">
            <a:extLst>
              <a:ext uri="{FF2B5EF4-FFF2-40B4-BE49-F238E27FC236}">
                <a16:creationId xmlns:a16="http://schemas.microsoft.com/office/drawing/2014/main" id="{F5B9DA0E-329D-AACA-ADE9-5CB90F254E9B}"/>
              </a:ext>
            </a:extLst>
          </p:cNvPr>
          <p:cNvSpPr/>
          <p:nvPr/>
        </p:nvSpPr>
        <p:spPr>
          <a:xfrm rot="10453496">
            <a:off x="7029893" y="4655324"/>
            <a:ext cx="2107846" cy="2101961"/>
          </a:xfrm>
          <a:prstGeom prst="ellipse">
            <a:avLst/>
          </a:prstGeom>
          <a:blipFill dpi="0"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Title 10">
            <a:extLst>
              <a:ext uri="{FF2B5EF4-FFF2-40B4-BE49-F238E27FC236}">
                <a16:creationId xmlns:a16="http://schemas.microsoft.com/office/drawing/2014/main" id="{3BD14E1B-7825-A8C7-FF72-29A2FB7B2687}"/>
              </a:ext>
            </a:extLst>
          </p:cNvPr>
          <p:cNvSpPr>
            <a:spLocks noGrp="1"/>
          </p:cNvSpPr>
          <p:nvPr>
            <p:ph type="title"/>
          </p:nvPr>
        </p:nvSpPr>
        <p:spPr>
          <a:xfrm>
            <a:off x="839788" y="1728723"/>
            <a:ext cx="5256212" cy="328676"/>
          </a:xfrm>
        </p:spPr>
        <p:txBody>
          <a:bodyPr anchor="ctr">
            <a:normAutofit fontScale="90000"/>
          </a:bodyPr>
          <a:lstStyle/>
          <a:p>
            <a:pPr algn="ctr">
              <a:spcAft>
                <a:spcPts val="600"/>
              </a:spcAft>
            </a:pPr>
            <a:r>
              <a:rPr lang="en-US" b="1" i="0" dirty="0">
                <a:effectLst/>
                <a:latin typeface="Segoe WPC"/>
              </a:rPr>
              <a:t>Quản </a:t>
            </a:r>
            <a:r>
              <a:rPr lang="en-US" b="1" i="0" dirty="0" err="1">
                <a:effectLst/>
                <a:latin typeface="Segoe WPC"/>
              </a:rPr>
              <a:t>lý</a:t>
            </a:r>
            <a:r>
              <a:rPr lang="en-US" b="1" i="0" dirty="0">
                <a:effectLst/>
                <a:latin typeface="Segoe WPC"/>
              </a:rPr>
              <a:t> </a:t>
            </a:r>
            <a:r>
              <a:rPr lang="en-US" b="1" i="0" dirty="0" err="1">
                <a:effectLst/>
                <a:latin typeface="Segoe WPC"/>
              </a:rPr>
              <a:t>giỏ</a:t>
            </a:r>
            <a:r>
              <a:rPr lang="en-US" b="1" i="0" dirty="0">
                <a:effectLst/>
                <a:latin typeface="Segoe WPC"/>
              </a:rPr>
              <a:t> </a:t>
            </a:r>
            <a:r>
              <a:rPr lang="en-US" b="1" i="0" dirty="0" err="1">
                <a:effectLst/>
                <a:latin typeface="Segoe WPC"/>
              </a:rPr>
              <a:t>hàng</a:t>
            </a:r>
            <a:endParaRPr lang="en-US" b="1" i="0" dirty="0">
              <a:effectLst/>
              <a:latin typeface="Segoe WPC"/>
            </a:endParaRPr>
          </a:p>
        </p:txBody>
      </p:sp>
      <p:sp>
        <p:nvSpPr>
          <p:cNvPr id="13" name="Text Placeholder 12">
            <a:extLst>
              <a:ext uri="{FF2B5EF4-FFF2-40B4-BE49-F238E27FC236}">
                <a16:creationId xmlns:a16="http://schemas.microsoft.com/office/drawing/2014/main" id="{E0EC0076-23E4-9BAC-8441-8F6CFA2CFD0E}"/>
              </a:ext>
            </a:extLst>
          </p:cNvPr>
          <p:cNvSpPr>
            <a:spLocks noGrp="1"/>
          </p:cNvSpPr>
          <p:nvPr>
            <p:ph type="body" sz="half" idx="2"/>
          </p:nvPr>
        </p:nvSpPr>
        <p:spPr>
          <a:xfrm>
            <a:off x="839788" y="2057400"/>
            <a:ext cx="5335209" cy="3811588"/>
          </a:xfrm>
        </p:spPr>
        <p:txBody>
          <a:bodyPr anchor="t"/>
          <a:lstStyle/>
          <a:p>
            <a:pPr algn="l">
              <a:buFont typeface="Arial" panose="020B0604020202020204" pitchFamily="34" charset="0"/>
              <a:buChar char="•"/>
            </a:pPr>
            <a:r>
              <a:rPr lang="vi-VN" b="1" i="0" dirty="0">
                <a:effectLst/>
                <a:latin typeface="Segoe WPC"/>
              </a:rPr>
              <a:t>Thêm sản phẩm vào giỏ hàng</a:t>
            </a:r>
            <a:r>
              <a:rPr lang="vi-VN" b="0" i="0" dirty="0">
                <a:effectLst/>
                <a:latin typeface="Segoe WPC"/>
              </a:rPr>
              <a:t>: Người dùng có thể thêm sản phẩm vào giỏ hàng.</a:t>
            </a:r>
          </a:p>
          <a:p>
            <a:pPr algn="l">
              <a:buFont typeface="Arial" panose="020B0604020202020204" pitchFamily="34" charset="0"/>
              <a:buChar char="•"/>
            </a:pPr>
            <a:r>
              <a:rPr lang="vi-VN" b="1" i="0" dirty="0">
                <a:effectLst/>
                <a:latin typeface="Segoe WPC"/>
              </a:rPr>
              <a:t>Xóa sản phẩm khỏi giỏ hàng</a:t>
            </a:r>
            <a:r>
              <a:rPr lang="vi-VN" b="0" i="0" dirty="0">
                <a:effectLst/>
                <a:latin typeface="Segoe WPC"/>
              </a:rPr>
              <a:t>: Người dùng có thể xóa sản phẩm khỏi giỏ hàng.</a:t>
            </a:r>
          </a:p>
          <a:p>
            <a:pPr algn="l">
              <a:buFont typeface="Arial" panose="020B0604020202020204" pitchFamily="34" charset="0"/>
              <a:buChar char="•"/>
            </a:pPr>
            <a:r>
              <a:rPr lang="vi-VN" b="1" i="0" dirty="0">
                <a:effectLst/>
                <a:latin typeface="Segoe WPC"/>
              </a:rPr>
              <a:t>Cập nhật số lượng sản phẩm trong giỏ hàng</a:t>
            </a:r>
            <a:r>
              <a:rPr lang="vi-VN" b="0" i="0" dirty="0">
                <a:effectLst/>
                <a:latin typeface="Segoe WPC"/>
              </a:rPr>
              <a:t>: Người dùng có thể tăng hoặc giảm số lượng sản phẩm.</a:t>
            </a:r>
          </a:p>
          <a:p>
            <a:pPr algn="l">
              <a:buFont typeface="Arial" panose="020B0604020202020204" pitchFamily="34" charset="0"/>
              <a:buChar char="•"/>
            </a:pPr>
            <a:r>
              <a:rPr lang="vi-VN" b="1" i="0" dirty="0">
                <a:effectLst/>
                <a:latin typeface="Segoe WPC"/>
              </a:rPr>
              <a:t>Hiển thị giỏ hàng</a:t>
            </a:r>
            <a:r>
              <a:rPr lang="vi-VN" b="0" i="0" dirty="0">
                <a:effectLst/>
                <a:latin typeface="Segoe WPC"/>
              </a:rPr>
              <a:t>: Hiển thị danh sách sản phẩm trong giỏ hàng.</a:t>
            </a:r>
          </a:p>
        </p:txBody>
      </p:sp>
      <p:sp>
        <p:nvSpPr>
          <p:cNvPr id="14" name="Hộp Văn bản 1">
            <a:extLst>
              <a:ext uri="{FF2B5EF4-FFF2-40B4-BE49-F238E27FC236}">
                <a16:creationId xmlns:a16="http://schemas.microsoft.com/office/drawing/2014/main" id="{6BB9F161-DEB0-EB95-D237-3834500802D8}"/>
              </a:ext>
            </a:extLst>
          </p:cNvPr>
          <p:cNvSpPr txBox="1"/>
          <p:nvPr/>
        </p:nvSpPr>
        <p:spPr>
          <a:xfrm>
            <a:off x="1068998" y="180026"/>
            <a:ext cx="4913232"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Kết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quả</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đồ</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án</a:t>
            </a:r>
            <a:endParaRPr lang="vi-VN" sz="5400" b="1" dirty="0">
              <a:solidFill>
                <a:srgbClr val="438AFE"/>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5EFD83E-BC71-ACB9-7700-9572FD0A249C}"/>
              </a:ext>
            </a:extLst>
          </p:cNvPr>
          <p:cNvPicPr>
            <a:picLocks noChangeAspect="1"/>
          </p:cNvPicPr>
          <p:nvPr/>
        </p:nvPicPr>
        <p:blipFill>
          <a:blip r:embed="rId10">
            <a:extLst>
              <a:ext uri="{28A0092B-C50C-407E-A947-70E740481C1C}">
                <a14:useLocalDpi xmlns:a14="http://schemas.microsoft.com/office/drawing/2010/main" val="0"/>
              </a:ext>
            </a:extLst>
          </a:blip>
          <a:srcRect t="16089" b="15332"/>
          <a:stretch/>
        </p:blipFill>
        <p:spPr>
          <a:xfrm>
            <a:off x="6184553" y="1356220"/>
            <a:ext cx="4847949" cy="4703148"/>
          </a:xfrm>
          <a:prstGeom prst="rect">
            <a:avLst/>
          </a:prstGeom>
        </p:spPr>
      </p:pic>
      <p:sp>
        <p:nvSpPr>
          <p:cNvPr id="10" name="Hình Bầu dục 27">
            <a:extLst>
              <a:ext uri="{FF2B5EF4-FFF2-40B4-BE49-F238E27FC236}">
                <a16:creationId xmlns:a16="http://schemas.microsoft.com/office/drawing/2014/main" id="{20089E2B-E125-88E5-0607-D56B535348F9}"/>
              </a:ext>
            </a:extLst>
          </p:cNvPr>
          <p:cNvSpPr/>
          <p:nvPr/>
        </p:nvSpPr>
        <p:spPr>
          <a:xfrm>
            <a:off x="787208" y="5652711"/>
            <a:ext cx="457200" cy="457200"/>
          </a:xfrm>
          <a:prstGeom prst="ellipse">
            <a:avLst/>
          </a:prstGeom>
          <a:blipFill>
            <a:blip r:embed="rId11">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TextBox 11">
            <a:extLst>
              <a:ext uri="{FF2B5EF4-FFF2-40B4-BE49-F238E27FC236}">
                <a16:creationId xmlns:a16="http://schemas.microsoft.com/office/drawing/2014/main" id="{605E13CE-4217-5B7B-C800-144B310AF9FF}"/>
              </a:ext>
            </a:extLst>
          </p:cNvPr>
          <p:cNvSpPr txBox="1"/>
          <p:nvPr/>
        </p:nvSpPr>
        <p:spPr>
          <a:xfrm>
            <a:off x="1275847" y="5719728"/>
            <a:ext cx="4686296" cy="323165"/>
          </a:xfrm>
          <a:prstGeom prst="rect">
            <a:avLst/>
          </a:prstGeom>
          <a:noFill/>
        </p:spPr>
        <p:txBody>
          <a:bodyPr wrap="square" rtlCol="0">
            <a:spAutoFit/>
          </a:bodyPr>
          <a:lstStyle/>
          <a:p>
            <a:r>
              <a:rPr lang="en-US" sz="1500" b="1" dirty="0"/>
              <a:t>Link: </a:t>
            </a:r>
            <a:r>
              <a:rPr lang="en-US" sz="1500" b="1" dirty="0" err="1">
                <a:hlinkClick r:id="rId12"/>
              </a:rPr>
              <a:t>Proj_WebNangCao</a:t>
            </a:r>
            <a:endParaRPr lang="en-US" sz="1500" b="1" dirty="0"/>
          </a:p>
        </p:txBody>
      </p:sp>
    </p:spTree>
    <p:extLst>
      <p:ext uri="{BB962C8B-B14F-4D97-AF65-F5344CB8AC3E}">
        <p14:creationId xmlns:p14="http://schemas.microsoft.com/office/powerpoint/2010/main" val="657457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9A1C5-70A2-F826-3F6F-FC2790019DDD}"/>
            </a:ext>
          </a:extLst>
        </p:cNvPr>
        <p:cNvGrpSpPr/>
        <p:nvPr/>
      </p:nvGrpSpPr>
      <p:grpSpPr>
        <a:xfrm>
          <a:off x="0" y="0"/>
          <a:ext cx="0" cy="0"/>
          <a:chOff x="0" y="0"/>
          <a:chExt cx="0" cy="0"/>
        </a:xfrm>
      </p:grpSpPr>
      <p:sp>
        <p:nvSpPr>
          <p:cNvPr id="3" name="Hộp Văn bản 2">
            <a:extLst>
              <a:ext uri="{FF2B5EF4-FFF2-40B4-BE49-F238E27FC236}">
                <a16:creationId xmlns:a16="http://schemas.microsoft.com/office/drawing/2014/main" id="{AD8325C9-C576-752C-363E-971AD77AC8DD}"/>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6CE97A88-394D-8BC6-BFDB-52D00A55274C}"/>
              </a:ext>
            </a:extLst>
          </p:cNvPr>
          <p:cNvSpPr/>
          <p:nvPr/>
        </p:nvSpPr>
        <p:spPr>
          <a:xfrm rot="8846996">
            <a:off x="6308674" y="-17139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2DB36B85-3790-A1F3-4826-3303BFD834A5}"/>
              </a:ext>
            </a:extLst>
          </p:cNvPr>
          <p:cNvSpPr/>
          <p:nvPr/>
        </p:nvSpPr>
        <p:spPr>
          <a:xfrm rot="8846996">
            <a:off x="9968854" y="2608703"/>
            <a:ext cx="1660730" cy="1631067"/>
          </a:xfrm>
          <a:prstGeom prst="ellips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Hình Bầu dục 25">
            <a:extLst>
              <a:ext uri="{FF2B5EF4-FFF2-40B4-BE49-F238E27FC236}">
                <a16:creationId xmlns:a16="http://schemas.microsoft.com/office/drawing/2014/main" id="{DB1E9056-84CE-F1D1-7C89-C0D720F392F6}"/>
              </a:ext>
            </a:extLst>
          </p:cNvPr>
          <p:cNvSpPr/>
          <p:nvPr/>
        </p:nvSpPr>
        <p:spPr>
          <a:xfrm>
            <a:off x="-1652688" y="-524151"/>
            <a:ext cx="3401674" cy="3436731"/>
          </a:xfrm>
          <a:prstGeom prst="ellipse">
            <a:avLst/>
          </a:prstGeom>
          <a:gradFill flip="none" rotWithShape="1">
            <a:gsLst>
              <a:gs pos="0">
                <a:srgbClr val="438AFE">
                  <a:tint val="66000"/>
                  <a:satMod val="160000"/>
                </a:srgbClr>
              </a:gs>
              <a:gs pos="50000">
                <a:srgbClr val="438AFE">
                  <a:tint val="44500"/>
                  <a:satMod val="160000"/>
                </a:srgbClr>
              </a:gs>
              <a:gs pos="100000">
                <a:srgbClr val="438AFE">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nvGrpSpPr>
          <p:cNvPr id="32" name="Nhóm 31">
            <a:extLst>
              <a:ext uri="{FF2B5EF4-FFF2-40B4-BE49-F238E27FC236}">
                <a16:creationId xmlns:a16="http://schemas.microsoft.com/office/drawing/2014/main" id="{46CA2976-2F9A-C214-5482-73299162F675}"/>
              </a:ext>
            </a:extLst>
          </p:cNvPr>
          <p:cNvGrpSpPr/>
          <p:nvPr/>
        </p:nvGrpSpPr>
        <p:grpSpPr>
          <a:xfrm>
            <a:off x="396601" y="10916337"/>
            <a:ext cx="2242918" cy="1480524"/>
            <a:chOff x="396601" y="3118537"/>
            <a:chExt cx="2242918" cy="1480524"/>
          </a:xfrm>
        </p:grpSpPr>
        <p:sp>
          <p:nvSpPr>
            <p:cNvPr id="33" name="Hình chữ nhật: Góc Tròn 32">
              <a:extLst>
                <a:ext uri="{FF2B5EF4-FFF2-40B4-BE49-F238E27FC236}">
                  <a16:creationId xmlns:a16="http://schemas.microsoft.com/office/drawing/2014/main" id="{30F1322D-9D6B-2425-DEFE-0095EF80F8E8}"/>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B86FD65C-C99C-EEB8-6156-8641A71D5A40}"/>
                </a:ext>
              </a:extLst>
            </p:cNvPr>
            <p:cNvSpPr txBox="1"/>
            <p:nvPr/>
          </p:nvSpPr>
          <p:spPr>
            <a:xfrm>
              <a:off x="963634" y="33545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5" name="Hình ảnh 34">
              <a:extLst>
                <a:ext uri="{FF2B5EF4-FFF2-40B4-BE49-F238E27FC236}">
                  <a16:creationId xmlns:a16="http://schemas.microsoft.com/office/drawing/2014/main" id="{D7493BE8-BA73-09D0-6C81-EAD9C87F6C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23" y="3319176"/>
              <a:ext cx="790636" cy="790636"/>
            </a:xfrm>
            <a:prstGeom prst="rect">
              <a:avLst/>
            </a:prstGeom>
          </p:spPr>
        </p:pic>
      </p:grpSp>
      <p:grpSp>
        <p:nvGrpSpPr>
          <p:cNvPr id="36" name="Nhóm 35">
            <a:extLst>
              <a:ext uri="{FF2B5EF4-FFF2-40B4-BE49-F238E27FC236}">
                <a16:creationId xmlns:a16="http://schemas.microsoft.com/office/drawing/2014/main" id="{28B0CFB6-C7F9-AAC5-7267-0CE3179DB33C}"/>
              </a:ext>
            </a:extLst>
          </p:cNvPr>
          <p:cNvGrpSpPr/>
          <p:nvPr/>
        </p:nvGrpSpPr>
        <p:grpSpPr>
          <a:xfrm>
            <a:off x="2844001" y="13735737"/>
            <a:ext cx="2242918" cy="1480524"/>
            <a:chOff x="2844001" y="3118537"/>
            <a:chExt cx="2242918" cy="1480524"/>
          </a:xfrm>
        </p:grpSpPr>
        <p:sp>
          <p:nvSpPr>
            <p:cNvPr id="37" name="Hình chữ nhật: Góc Tròn 36">
              <a:extLst>
                <a:ext uri="{FF2B5EF4-FFF2-40B4-BE49-F238E27FC236}">
                  <a16:creationId xmlns:a16="http://schemas.microsoft.com/office/drawing/2014/main" id="{206FCB1E-BD0D-F02F-F3E2-48B905907170}"/>
                </a:ext>
              </a:extLst>
            </p:cNvPr>
            <p:cNvSpPr/>
            <p:nvPr/>
          </p:nvSpPr>
          <p:spPr>
            <a:xfrm>
              <a:off x="2844001" y="3118537"/>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ộp Văn bản 37">
              <a:extLst>
                <a:ext uri="{FF2B5EF4-FFF2-40B4-BE49-F238E27FC236}">
                  <a16:creationId xmlns:a16="http://schemas.microsoft.com/office/drawing/2014/main" id="{E092FDAC-05C4-97B9-6E3C-429D58511C44}"/>
                </a:ext>
              </a:extLst>
            </p:cNvPr>
            <p:cNvSpPr txBox="1"/>
            <p:nvPr/>
          </p:nvSpPr>
          <p:spPr>
            <a:xfrm>
              <a:off x="3420704" y="3368749"/>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EA0998F0-576B-C6F1-B8A6-57F728C1A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4865" y="3252693"/>
              <a:ext cx="816803" cy="816803"/>
            </a:xfrm>
            <a:prstGeom prst="rect">
              <a:avLst/>
            </a:prstGeom>
          </p:spPr>
        </p:pic>
      </p:grpSp>
      <p:grpSp>
        <p:nvGrpSpPr>
          <p:cNvPr id="40" name="Nhóm 39">
            <a:extLst>
              <a:ext uri="{FF2B5EF4-FFF2-40B4-BE49-F238E27FC236}">
                <a16:creationId xmlns:a16="http://schemas.microsoft.com/office/drawing/2014/main" id="{7A51097A-3A50-38FA-76A3-3DE8569B86C5}"/>
              </a:ext>
            </a:extLst>
          </p:cNvPr>
          <p:cNvGrpSpPr/>
          <p:nvPr/>
        </p:nvGrpSpPr>
        <p:grpSpPr>
          <a:xfrm>
            <a:off x="396601" y="16636414"/>
            <a:ext cx="2242918" cy="1480524"/>
            <a:chOff x="396601" y="4901614"/>
            <a:chExt cx="2242918" cy="1480524"/>
          </a:xfrm>
        </p:grpSpPr>
        <p:sp>
          <p:nvSpPr>
            <p:cNvPr id="41" name="Hình chữ nhật: Góc Tròn 40">
              <a:extLst>
                <a:ext uri="{FF2B5EF4-FFF2-40B4-BE49-F238E27FC236}">
                  <a16:creationId xmlns:a16="http://schemas.microsoft.com/office/drawing/2014/main" id="{0BAB1A8A-EFC7-EB69-1A6B-891D3B5C1990}"/>
                </a:ext>
              </a:extLst>
            </p:cNvPr>
            <p:cNvSpPr/>
            <p:nvPr/>
          </p:nvSpPr>
          <p:spPr>
            <a:xfrm>
              <a:off x="396601" y="4901614"/>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Hộp Văn bản 41">
              <a:extLst>
                <a:ext uri="{FF2B5EF4-FFF2-40B4-BE49-F238E27FC236}">
                  <a16:creationId xmlns:a16="http://schemas.microsoft.com/office/drawing/2014/main" id="{A7878FC6-7B59-2A83-DC33-64B2317FC14E}"/>
                </a:ext>
              </a:extLst>
            </p:cNvPr>
            <p:cNvSpPr txBox="1"/>
            <p:nvPr/>
          </p:nvSpPr>
          <p:spPr>
            <a:xfrm>
              <a:off x="980684" y="5099355"/>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3" name="Hình ảnh 42">
              <a:extLst>
                <a:ext uri="{FF2B5EF4-FFF2-40B4-BE49-F238E27FC236}">
                  <a16:creationId xmlns:a16="http://schemas.microsoft.com/office/drawing/2014/main" id="{D9F4DF82-1C43-4DD8-7B45-FCAEB5DAEA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509" y="5082390"/>
              <a:ext cx="744338" cy="744338"/>
            </a:xfrm>
            <a:prstGeom prst="rect">
              <a:avLst/>
            </a:prstGeom>
          </p:spPr>
        </p:pic>
      </p:grpSp>
      <p:grpSp>
        <p:nvGrpSpPr>
          <p:cNvPr id="44" name="Nhóm 43">
            <a:extLst>
              <a:ext uri="{FF2B5EF4-FFF2-40B4-BE49-F238E27FC236}">
                <a16:creationId xmlns:a16="http://schemas.microsoft.com/office/drawing/2014/main" id="{CF608A5E-74F5-8B4A-88ED-52A2C26FD502}"/>
              </a:ext>
            </a:extLst>
          </p:cNvPr>
          <p:cNvGrpSpPr/>
          <p:nvPr/>
        </p:nvGrpSpPr>
        <p:grpSpPr>
          <a:xfrm>
            <a:off x="2844382" y="20954414"/>
            <a:ext cx="2242918" cy="1480524"/>
            <a:chOff x="2844382" y="4901614"/>
            <a:chExt cx="2242918" cy="1480524"/>
          </a:xfrm>
        </p:grpSpPr>
        <p:sp>
          <p:nvSpPr>
            <p:cNvPr id="45" name="Hình chữ nhật: Góc Tròn 44">
              <a:extLst>
                <a:ext uri="{FF2B5EF4-FFF2-40B4-BE49-F238E27FC236}">
                  <a16:creationId xmlns:a16="http://schemas.microsoft.com/office/drawing/2014/main" id="{19631F14-0A62-5183-BADB-28AA8F469EDD}"/>
                </a:ext>
              </a:extLst>
            </p:cNvPr>
            <p:cNvSpPr/>
            <p:nvPr/>
          </p:nvSpPr>
          <p:spPr>
            <a:xfrm>
              <a:off x="2844382" y="4901614"/>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ộp Văn bản 45">
              <a:extLst>
                <a:ext uri="{FF2B5EF4-FFF2-40B4-BE49-F238E27FC236}">
                  <a16:creationId xmlns:a16="http://schemas.microsoft.com/office/drawing/2014/main" id="{1E35E050-8152-7980-5634-0B9838C1E9FC}"/>
                </a:ext>
              </a:extLst>
            </p:cNvPr>
            <p:cNvSpPr txBox="1"/>
            <p:nvPr/>
          </p:nvSpPr>
          <p:spPr>
            <a:xfrm>
              <a:off x="3358114" y="50993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7" name="Hình ảnh 46">
              <a:extLst>
                <a:ext uri="{FF2B5EF4-FFF2-40B4-BE49-F238E27FC236}">
                  <a16:creationId xmlns:a16="http://schemas.microsoft.com/office/drawing/2014/main" id="{BACF6F69-CAFD-678E-CB1E-53DBB0726C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3506" y="4965667"/>
              <a:ext cx="767741" cy="767741"/>
            </a:xfrm>
            <a:prstGeom prst="rect">
              <a:avLst/>
            </a:prstGeom>
          </p:spPr>
        </p:pic>
      </p:grpSp>
      <p:sp>
        <p:nvSpPr>
          <p:cNvPr id="4" name="Hình Bầu dục 25">
            <a:extLst>
              <a:ext uri="{FF2B5EF4-FFF2-40B4-BE49-F238E27FC236}">
                <a16:creationId xmlns:a16="http://schemas.microsoft.com/office/drawing/2014/main" id="{540E4B03-022F-8B4A-972E-5F5C39E25A81}"/>
              </a:ext>
            </a:extLst>
          </p:cNvPr>
          <p:cNvSpPr/>
          <p:nvPr/>
        </p:nvSpPr>
        <p:spPr>
          <a:xfrm rot="16200000">
            <a:off x="-720152" y="4847020"/>
            <a:ext cx="3401674" cy="3436731"/>
          </a:xfrm>
          <a:prstGeom prst="ellipse">
            <a:avLst/>
          </a:prstGeom>
          <a:gradFill flip="none" rotWithShape="1">
            <a:gsLst>
              <a:gs pos="0">
                <a:srgbClr val="438AFE">
                  <a:tint val="66000"/>
                  <a:satMod val="160000"/>
                </a:srgbClr>
              </a:gs>
              <a:gs pos="50000">
                <a:srgbClr val="438AFE">
                  <a:tint val="44500"/>
                  <a:satMod val="160000"/>
                </a:srgbClr>
              </a:gs>
              <a:gs pos="100000">
                <a:srgbClr val="438AFE">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 name="Hình Bầu dục 27">
            <a:extLst>
              <a:ext uri="{FF2B5EF4-FFF2-40B4-BE49-F238E27FC236}">
                <a16:creationId xmlns:a16="http://schemas.microsoft.com/office/drawing/2014/main" id="{1C0D276E-A004-8D8D-F20E-EF6B5E23916D}"/>
              </a:ext>
            </a:extLst>
          </p:cNvPr>
          <p:cNvSpPr/>
          <p:nvPr/>
        </p:nvSpPr>
        <p:spPr>
          <a:xfrm rot="19837308">
            <a:off x="7049983" y="1257153"/>
            <a:ext cx="1645855" cy="1654365"/>
          </a:xfrm>
          <a:prstGeom prst="ellipse">
            <a:avLst/>
          </a:prstGeom>
          <a:blipFill>
            <a:blip r:embed="rId7">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ình Bầu dục 23">
            <a:extLst>
              <a:ext uri="{FF2B5EF4-FFF2-40B4-BE49-F238E27FC236}">
                <a16:creationId xmlns:a16="http://schemas.microsoft.com/office/drawing/2014/main" id="{6F25B90F-0359-22A9-55FA-A60CE79D78B2}"/>
              </a:ext>
            </a:extLst>
          </p:cNvPr>
          <p:cNvSpPr/>
          <p:nvPr/>
        </p:nvSpPr>
        <p:spPr>
          <a:xfrm rot="10453496">
            <a:off x="7029893" y="4655324"/>
            <a:ext cx="2107846" cy="2101961"/>
          </a:xfrm>
          <a:prstGeom prst="ellipse">
            <a:avLst/>
          </a:prstGeom>
          <a:blipFill dpi="0"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Title 10">
            <a:extLst>
              <a:ext uri="{FF2B5EF4-FFF2-40B4-BE49-F238E27FC236}">
                <a16:creationId xmlns:a16="http://schemas.microsoft.com/office/drawing/2014/main" id="{12EE4183-9C72-747D-6DAD-F932BC865834}"/>
              </a:ext>
            </a:extLst>
          </p:cNvPr>
          <p:cNvSpPr>
            <a:spLocks noGrp="1"/>
          </p:cNvSpPr>
          <p:nvPr>
            <p:ph type="title"/>
          </p:nvPr>
        </p:nvSpPr>
        <p:spPr>
          <a:xfrm>
            <a:off x="839788" y="1728723"/>
            <a:ext cx="5256212" cy="328676"/>
          </a:xfrm>
        </p:spPr>
        <p:txBody>
          <a:bodyPr anchor="ctr">
            <a:normAutofit fontScale="90000"/>
          </a:bodyPr>
          <a:lstStyle/>
          <a:p>
            <a:pPr algn="ctr">
              <a:spcAft>
                <a:spcPts val="600"/>
              </a:spcAft>
              <a:buNone/>
            </a:pPr>
            <a:r>
              <a:rPr lang="en-US" b="1" i="0" dirty="0">
                <a:effectLst/>
                <a:latin typeface="Segoe WPC"/>
              </a:rPr>
              <a:t>Thanh </a:t>
            </a:r>
            <a:r>
              <a:rPr lang="en-US" b="1" i="0" dirty="0" err="1">
                <a:effectLst/>
                <a:latin typeface="Segoe WPC"/>
              </a:rPr>
              <a:t>toán</a:t>
            </a:r>
            <a:endParaRPr lang="en-US" b="1" i="0" dirty="0">
              <a:effectLst/>
              <a:latin typeface="Segoe WPC"/>
            </a:endParaRPr>
          </a:p>
        </p:txBody>
      </p:sp>
      <p:sp>
        <p:nvSpPr>
          <p:cNvPr id="13" name="Text Placeholder 12">
            <a:extLst>
              <a:ext uri="{FF2B5EF4-FFF2-40B4-BE49-F238E27FC236}">
                <a16:creationId xmlns:a16="http://schemas.microsoft.com/office/drawing/2014/main" id="{01BA117A-B9AB-7F7A-D4D7-9CCCE0B5D41D}"/>
              </a:ext>
            </a:extLst>
          </p:cNvPr>
          <p:cNvSpPr>
            <a:spLocks noGrp="1"/>
          </p:cNvSpPr>
          <p:nvPr>
            <p:ph type="body" sz="half" idx="2"/>
          </p:nvPr>
        </p:nvSpPr>
        <p:spPr>
          <a:xfrm>
            <a:off x="839788" y="2057400"/>
            <a:ext cx="5335209" cy="3811588"/>
          </a:xfrm>
        </p:spPr>
        <p:txBody>
          <a:bodyPr anchor="t"/>
          <a:lstStyle/>
          <a:p>
            <a:pPr algn="l">
              <a:buFont typeface="Arial" panose="020B0604020202020204" pitchFamily="34" charset="0"/>
              <a:buChar char="•"/>
            </a:pPr>
            <a:r>
              <a:rPr lang="vi-VN" b="1" i="0" dirty="0">
                <a:effectLst/>
                <a:latin typeface="Segoe WPC"/>
              </a:rPr>
              <a:t>Xử lý thanh toán</a:t>
            </a:r>
            <a:r>
              <a:rPr lang="vi-VN" b="0" i="0" dirty="0">
                <a:effectLst/>
                <a:latin typeface="Segoe WPC"/>
              </a:rPr>
              <a:t>: Người dùng có thể nhập thông tin giao hàng và chọn phương thức thanh toán (COD hoặc thẻ tín dụng).</a:t>
            </a:r>
          </a:p>
          <a:p>
            <a:pPr algn="l">
              <a:buFont typeface="Arial" panose="020B0604020202020204" pitchFamily="34" charset="0"/>
              <a:buChar char="•"/>
            </a:pPr>
            <a:r>
              <a:rPr lang="vi-VN" b="1" i="0" dirty="0">
                <a:effectLst/>
                <a:latin typeface="Segoe WPC"/>
              </a:rPr>
              <a:t>Tạo đơn hàng</a:t>
            </a:r>
            <a:r>
              <a:rPr lang="vi-VN" b="0" i="0" dirty="0">
                <a:effectLst/>
                <a:latin typeface="Segoe WPC"/>
              </a:rPr>
              <a:t>: Sau khi thanh toán, đơn hàng sẽ được lưu vào hệ thống.</a:t>
            </a:r>
          </a:p>
        </p:txBody>
      </p:sp>
      <p:sp>
        <p:nvSpPr>
          <p:cNvPr id="14" name="Hộp Văn bản 1">
            <a:extLst>
              <a:ext uri="{FF2B5EF4-FFF2-40B4-BE49-F238E27FC236}">
                <a16:creationId xmlns:a16="http://schemas.microsoft.com/office/drawing/2014/main" id="{4AB8C2B5-49BD-9404-EC16-7816D3FC2385}"/>
              </a:ext>
            </a:extLst>
          </p:cNvPr>
          <p:cNvSpPr txBox="1"/>
          <p:nvPr/>
        </p:nvSpPr>
        <p:spPr>
          <a:xfrm>
            <a:off x="1068998" y="180026"/>
            <a:ext cx="4913232"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Kết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quả</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đồ</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án</a:t>
            </a:r>
            <a:endParaRPr lang="vi-VN" sz="5400" b="1" dirty="0">
              <a:solidFill>
                <a:srgbClr val="438AFE"/>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63FF5DE-C062-8D79-1D3B-58C7EFA3B42E}"/>
              </a:ext>
            </a:extLst>
          </p:cNvPr>
          <p:cNvPicPr>
            <a:picLocks noChangeAspect="1"/>
          </p:cNvPicPr>
          <p:nvPr/>
        </p:nvPicPr>
        <p:blipFill>
          <a:blip r:embed="rId10">
            <a:extLst>
              <a:ext uri="{28A0092B-C50C-407E-A947-70E740481C1C}">
                <a14:useLocalDpi xmlns:a14="http://schemas.microsoft.com/office/drawing/2010/main" val="0"/>
              </a:ext>
            </a:extLst>
          </a:blip>
          <a:srcRect b="37421"/>
          <a:stretch/>
        </p:blipFill>
        <p:spPr>
          <a:xfrm>
            <a:off x="6184553" y="1561956"/>
            <a:ext cx="4847949" cy="4291676"/>
          </a:xfrm>
          <a:prstGeom prst="rect">
            <a:avLst/>
          </a:prstGeom>
        </p:spPr>
      </p:pic>
      <p:sp>
        <p:nvSpPr>
          <p:cNvPr id="10" name="Hình Bầu dục 27">
            <a:extLst>
              <a:ext uri="{FF2B5EF4-FFF2-40B4-BE49-F238E27FC236}">
                <a16:creationId xmlns:a16="http://schemas.microsoft.com/office/drawing/2014/main" id="{715CD32D-A857-7976-02E9-56C0EF36989B}"/>
              </a:ext>
            </a:extLst>
          </p:cNvPr>
          <p:cNvSpPr/>
          <p:nvPr/>
        </p:nvSpPr>
        <p:spPr>
          <a:xfrm>
            <a:off x="787208" y="5652711"/>
            <a:ext cx="457200" cy="457200"/>
          </a:xfrm>
          <a:prstGeom prst="ellipse">
            <a:avLst/>
          </a:prstGeom>
          <a:blipFill>
            <a:blip r:embed="rId11">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TextBox 11">
            <a:extLst>
              <a:ext uri="{FF2B5EF4-FFF2-40B4-BE49-F238E27FC236}">
                <a16:creationId xmlns:a16="http://schemas.microsoft.com/office/drawing/2014/main" id="{909BB7EF-9F84-B590-BE0E-80D99C2ABC11}"/>
              </a:ext>
            </a:extLst>
          </p:cNvPr>
          <p:cNvSpPr txBox="1"/>
          <p:nvPr/>
        </p:nvSpPr>
        <p:spPr>
          <a:xfrm>
            <a:off x="1275847" y="5719728"/>
            <a:ext cx="4686296" cy="323165"/>
          </a:xfrm>
          <a:prstGeom prst="rect">
            <a:avLst/>
          </a:prstGeom>
          <a:noFill/>
        </p:spPr>
        <p:txBody>
          <a:bodyPr wrap="square" rtlCol="0">
            <a:spAutoFit/>
          </a:bodyPr>
          <a:lstStyle/>
          <a:p>
            <a:r>
              <a:rPr lang="en-US" sz="1500" b="1" dirty="0"/>
              <a:t>Link: </a:t>
            </a:r>
            <a:r>
              <a:rPr lang="en-US" sz="1500" b="1" dirty="0" err="1">
                <a:hlinkClick r:id="rId12"/>
              </a:rPr>
              <a:t>Proj_WebNangCao</a:t>
            </a:r>
            <a:endParaRPr lang="en-US" sz="1500" b="1" dirty="0"/>
          </a:p>
        </p:txBody>
      </p:sp>
    </p:spTree>
    <p:extLst>
      <p:ext uri="{BB962C8B-B14F-4D97-AF65-F5344CB8AC3E}">
        <p14:creationId xmlns:p14="http://schemas.microsoft.com/office/powerpoint/2010/main" val="4082862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3F8D0-2CE7-4AAF-7245-720B6ED9185D}"/>
            </a:ext>
          </a:extLst>
        </p:cNvPr>
        <p:cNvGrpSpPr/>
        <p:nvPr/>
      </p:nvGrpSpPr>
      <p:grpSpPr>
        <a:xfrm>
          <a:off x="0" y="0"/>
          <a:ext cx="0" cy="0"/>
          <a:chOff x="0" y="0"/>
          <a:chExt cx="0" cy="0"/>
        </a:xfrm>
      </p:grpSpPr>
      <p:sp>
        <p:nvSpPr>
          <p:cNvPr id="3" name="Hộp Văn bản 2">
            <a:extLst>
              <a:ext uri="{FF2B5EF4-FFF2-40B4-BE49-F238E27FC236}">
                <a16:creationId xmlns:a16="http://schemas.microsoft.com/office/drawing/2014/main" id="{E6E980BE-6D00-99B9-D8B4-D2A3C17CEAD1}"/>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72E6331D-1E45-1046-45A6-5639A0B5053F}"/>
              </a:ext>
            </a:extLst>
          </p:cNvPr>
          <p:cNvSpPr/>
          <p:nvPr/>
        </p:nvSpPr>
        <p:spPr>
          <a:xfrm rot="8846996">
            <a:off x="6308674" y="-17139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14F26451-8737-C018-8080-109102A7B0FF}"/>
              </a:ext>
            </a:extLst>
          </p:cNvPr>
          <p:cNvSpPr/>
          <p:nvPr/>
        </p:nvSpPr>
        <p:spPr>
          <a:xfrm rot="8846996">
            <a:off x="9968854" y="2608703"/>
            <a:ext cx="1660730" cy="1631067"/>
          </a:xfrm>
          <a:prstGeom prst="ellips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Hình Bầu dục 25">
            <a:extLst>
              <a:ext uri="{FF2B5EF4-FFF2-40B4-BE49-F238E27FC236}">
                <a16:creationId xmlns:a16="http://schemas.microsoft.com/office/drawing/2014/main" id="{2EF4A72D-9AF1-1F14-3050-48747CB5DE37}"/>
              </a:ext>
            </a:extLst>
          </p:cNvPr>
          <p:cNvSpPr/>
          <p:nvPr/>
        </p:nvSpPr>
        <p:spPr>
          <a:xfrm>
            <a:off x="-1652688" y="-524151"/>
            <a:ext cx="3401674" cy="3436731"/>
          </a:xfrm>
          <a:prstGeom prst="ellipse">
            <a:avLst/>
          </a:prstGeom>
          <a:gradFill flip="none" rotWithShape="1">
            <a:gsLst>
              <a:gs pos="0">
                <a:srgbClr val="438AFE">
                  <a:tint val="66000"/>
                  <a:satMod val="160000"/>
                </a:srgbClr>
              </a:gs>
              <a:gs pos="50000">
                <a:srgbClr val="438AFE">
                  <a:tint val="44500"/>
                  <a:satMod val="160000"/>
                </a:srgbClr>
              </a:gs>
              <a:gs pos="100000">
                <a:srgbClr val="438AFE">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nvGrpSpPr>
          <p:cNvPr id="32" name="Nhóm 31">
            <a:extLst>
              <a:ext uri="{FF2B5EF4-FFF2-40B4-BE49-F238E27FC236}">
                <a16:creationId xmlns:a16="http://schemas.microsoft.com/office/drawing/2014/main" id="{FB3AE309-3F37-17DD-CF60-D2A64E9CB189}"/>
              </a:ext>
            </a:extLst>
          </p:cNvPr>
          <p:cNvGrpSpPr/>
          <p:nvPr/>
        </p:nvGrpSpPr>
        <p:grpSpPr>
          <a:xfrm>
            <a:off x="396601" y="10916337"/>
            <a:ext cx="2242918" cy="1480524"/>
            <a:chOff x="396601" y="3118537"/>
            <a:chExt cx="2242918" cy="1480524"/>
          </a:xfrm>
        </p:grpSpPr>
        <p:sp>
          <p:nvSpPr>
            <p:cNvPr id="33" name="Hình chữ nhật: Góc Tròn 32">
              <a:extLst>
                <a:ext uri="{FF2B5EF4-FFF2-40B4-BE49-F238E27FC236}">
                  <a16:creationId xmlns:a16="http://schemas.microsoft.com/office/drawing/2014/main" id="{8DDA08D4-A2E4-62D1-970D-1957558CF293}"/>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5EB62D28-50F4-A25F-BFFF-F5CCBD53A856}"/>
                </a:ext>
              </a:extLst>
            </p:cNvPr>
            <p:cNvSpPr txBox="1"/>
            <p:nvPr/>
          </p:nvSpPr>
          <p:spPr>
            <a:xfrm>
              <a:off x="963634" y="33545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5" name="Hình ảnh 34">
              <a:extLst>
                <a:ext uri="{FF2B5EF4-FFF2-40B4-BE49-F238E27FC236}">
                  <a16:creationId xmlns:a16="http://schemas.microsoft.com/office/drawing/2014/main" id="{51825EC7-7B93-1132-5B54-591A21A7B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23" y="3319176"/>
              <a:ext cx="790636" cy="790636"/>
            </a:xfrm>
            <a:prstGeom prst="rect">
              <a:avLst/>
            </a:prstGeom>
          </p:spPr>
        </p:pic>
      </p:grpSp>
      <p:grpSp>
        <p:nvGrpSpPr>
          <p:cNvPr id="36" name="Nhóm 35">
            <a:extLst>
              <a:ext uri="{FF2B5EF4-FFF2-40B4-BE49-F238E27FC236}">
                <a16:creationId xmlns:a16="http://schemas.microsoft.com/office/drawing/2014/main" id="{C6E01B49-F897-464D-F7CD-7161861584C7}"/>
              </a:ext>
            </a:extLst>
          </p:cNvPr>
          <p:cNvGrpSpPr/>
          <p:nvPr/>
        </p:nvGrpSpPr>
        <p:grpSpPr>
          <a:xfrm>
            <a:off x="2844001" y="13735737"/>
            <a:ext cx="2242918" cy="1480524"/>
            <a:chOff x="2844001" y="3118537"/>
            <a:chExt cx="2242918" cy="1480524"/>
          </a:xfrm>
        </p:grpSpPr>
        <p:sp>
          <p:nvSpPr>
            <p:cNvPr id="37" name="Hình chữ nhật: Góc Tròn 36">
              <a:extLst>
                <a:ext uri="{FF2B5EF4-FFF2-40B4-BE49-F238E27FC236}">
                  <a16:creationId xmlns:a16="http://schemas.microsoft.com/office/drawing/2014/main" id="{F0077DBF-336E-EAF6-D0BA-027A6AAD681C}"/>
                </a:ext>
              </a:extLst>
            </p:cNvPr>
            <p:cNvSpPr/>
            <p:nvPr/>
          </p:nvSpPr>
          <p:spPr>
            <a:xfrm>
              <a:off x="2844001" y="3118537"/>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ộp Văn bản 37">
              <a:extLst>
                <a:ext uri="{FF2B5EF4-FFF2-40B4-BE49-F238E27FC236}">
                  <a16:creationId xmlns:a16="http://schemas.microsoft.com/office/drawing/2014/main" id="{897A39FC-5360-B766-1380-75C5EF18C41D}"/>
                </a:ext>
              </a:extLst>
            </p:cNvPr>
            <p:cNvSpPr txBox="1"/>
            <p:nvPr/>
          </p:nvSpPr>
          <p:spPr>
            <a:xfrm>
              <a:off x="3420704" y="3368749"/>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48A633FD-98AB-4EB7-A30E-5458DB2125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4865" y="3252693"/>
              <a:ext cx="816803" cy="816803"/>
            </a:xfrm>
            <a:prstGeom prst="rect">
              <a:avLst/>
            </a:prstGeom>
          </p:spPr>
        </p:pic>
      </p:grpSp>
      <p:grpSp>
        <p:nvGrpSpPr>
          <p:cNvPr id="40" name="Nhóm 39">
            <a:extLst>
              <a:ext uri="{FF2B5EF4-FFF2-40B4-BE49-F238E27FC236}">
                <a16:creationId xmlns:a16="http://schemas.microsoft.com/office/drawing/2014/main" id="{13DF6D4B-EBD3-C81D-C9D0-C9D855FFBB48}"/>
              </a:ext>
            </a:extLst>
          </p:cNvPr>
          <p:cNvGrpSpPr/>
          <p:nvPr/>
        </p:nvGrpSpPr>
        <p:grpSpPr>
          <a:xfrm>
            <a:off x="396601" y="16636414"/>
            <a:ext cx="2242918" cy="1480524"/>
            <a:chOff x="396601" y="4901614"/>
            <a:chExt cx="2242918" cy="1480524"/>
          </a:xfrm>
        </p:grpSpPr>
        <p:sp>
          <p:nvSpPr>
            <p:cNvPr id="41" name="Hình chữ nhật: Góc Tròn 40">
              <a:extLst>
                <a:ext uri="{FF2B5EF4-FFF2-40B4-BE49-F238E27FC236}">
                  <a16:creationId xmlns:a16="http://schemas.microsoft.com/office/drawing/2014/main" id="{E6D1AD7D-F24A-23B0-49FF-65C8772D2F8A}"/>
                </a:ext>
              </a:extLst>
            </p:cNvPr>
            <p:cNvSpPr/>
            <p:nvPr/>
          </p:nvSpPr>
          <p:spPr>
            <a:xfrm>
              <a:off x="396601" y="4901614"/>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Hộp Văn bản 41">
              <a:extLst>
                <a:ext uri="{FF2B5EF4-FFF2-40B4-BE49-F238E27FC236}">
                  <a16:creationId xmlns:a16="http://schemas.microsoft.com/office/drawing/2014/main" id="{ACA3DE98-F00D-B8C1-6809-24750B569185}"/>
                </a:ext>
              </a:extLst>
            </p:cNvPr>
            <p:cNvSpPr txBox="1"/>
            <p:nvPr/>
          </p:nvSpPr>
          <p:spPr>
            <a:xfrm>
              <a:off x="980684" y="5099355"/>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3" name="Hình ảnh 42">
              <a:extLst>
                <a:ext uri="{FF2B5EF4-FFF2-40B4-BE49-F238E27FC236}">
                  <a16:creationId xmlns:a16="http://schemas.microsoft.com/office/drawing/2014/main" id="{237F16DC-E6E0-9EE7-88FF-FCA862D2F8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509" y="5082390"/>
              <a:ext cx="744338" cy="744338"/>
            </a:xfrm>
            <a:prstGeom prst="rect">
              <a:avLst/>
            </a:prstGeom>
          </p:spPr>
        </p:pic>
      </p:grpSp>
      <p:grpSp>
        <p:nvGrpSpPr>
          <p:cNvPr id="44" name="Nhóm 43">
            <a:extLst>
              <a:ext uri="{FF2B5EF4-FFF2-40B4-BE49-F238E27FC236}">
                <a16:creationId xmlns:a16="http://schemas.microsoft.com/office/drawing/2014/main" id="{0E464780-D723-281C-13DA-8A4A504234C9}"/>
              </a:ext>
            </a:extLst>
          </p:cNvPr>
          <p:cNvGrpSpPr/>
          <p:nvPr/>
        </p:nvGrpSpPr>
        <p:grpSpPr>
          <a:xfrm>
            <a:off x="2844382" y="20954414"/>
            <a:ext cx="2242918" cy="1480524"/>
            <a:chOff x="2844382" y="4901614"/>
            <a:chExt cx="2242918" cy="1480524"/>
          </a:xfrm>
        </p:grpSpPr>
        <p:sp>
          <p:nvSpPr>
            <p:cNvPr id="45" name="Hình chữ nhật: Góc Tròn 44">
              <a:extLst>
                <a:ext uri="{FF2B5EF4-FFF2-40B4-BE49-F238E27FC236}">
                  <a16:creationId xmlns:a16="http://schemas.microsoft.com/office/drawing/2014/main" id="{FC2DEDEB-C7C7-2B0E-0B31-4F73B7EDAE0C}"/>
                </a:ext>
              </a:extLst>
            </p:cNvPr>
            <p:cNvSpPr/>
            <p:nvPr/>
          </p:nvSpPr>
          <p:spPr>
            <a:xfrm>
              <a:off x="2844382" y="4901614"/>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ộp Văn bản 45">
              <a:extLst>
                <a:ext uri="{FF2B5EF4-FFF2-40B4-BE49-F238E27FC236}">
                  <a16:creationId xmlns:a16="http://schemas.microsoft.com/office/drawing/2014/main" id="{FABAAD81-1BD0-EF58-E5A1-107940C3A348}"/>
                </a:ext>
              </a:extLst>
            </p:cNvPr>
            <p:cNvSpPr txBox="1"/>
            <p:nvPr/>
          </p:nvSpPr>
          <p:spPr>
            <a:xfrm>
              <a:off x="3358114" y="50993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7" name="Hình ảnh 46">
              <a:extLst>
                <a:ext uri="{FF2B5EF4-FFF2-40B4-BE49-F238E27FC236}">
                  <a16:creationId xmlns:a16="http://schemas.microsoft.com/office/drawing/2014/main" id="{13F824BD-1BCC-578A-F6A7-B5F68EB2AC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3506" y="4965667"/>
              <a:ext cx="767741" cy="767741"/>
            </a:xfrm>
            <a:prstGeom prst="rect">
              <a:avLst/>
            </a:prstGeom>
          </p:spPr>
        </p:pic>
      </p:grpSp>
      <p:sp>
        <p:nvSpPr>
          <p:cNvPr id="4" name="Hình Bầu dục 25">
            <a:extLst>
              <a:ext uri="{FF2B5EF4-FFF2-40B4-BE49-F238E27FC236}">
                <a16:creationId xmlns:a16="http://schemas.microsoft.com/office/drawing/2014/main" id="{362398EE-6AA3-C763-092F-C57306AD908A}"/>
              </a:ext>
            </a:extLst>
          </p:cNvPr>
          <p:cNvSpPr/>
          <p:nvPr/>
        </p:nvSpPr>
        <p:spPr>
          <a:xfrm rot="16200000">
            <a:off x="-720152" y="4847020"/>
            <a:ext cx="3401674" cy="3436731"/>
          </a:xfrm>
          <a:prstGeom prst="ellipse">
            <a:avLst/>
          </a:prstGeom>
          <a:gradFill flip="none" rotWithShape="1">
            <a:gsLst>
              <a:gs pos="0">
                <a:srgbClr val="438AFE">
                  <a:tint val="66000"/>
                  <a:satMod val="160000"/>
                </a:srgbClr>
              </a:gs>
              <a:gs pos="50000">
                <a:srgbClr val="438AFE">
                  <a:tint val="44500"/>
                  <a:satMod val="160000"/>
                </a:srgbClr>
              </a:gs>
              <a:gs pos="100000">
                <a:srgbClr val="438AFE">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 name="Hình Bầu dục 27">
            <a:extLst>
              <a:ext uri="{FF2B5EF4-FFF2-40B4-BE49-F238E27FC236}">
                <a16:creationId xmlns:a16="http://schemas.microsoft.com/office/drawing/2014/main" id="{97AA7759-544E-86A6-6D98-FACD4A7A5CA6}"/>
              </a:ext>
            </a:extLst>
          </p:cNvPr>
          <p:cNvSpPr/>
          <p:nvPr/>
        </p:nvSpPr>
        <p:spPr>
          <a:xfrm rot="19837308">
            <a:off x="7049983" y="1257153"/>
            <a:ext cx="1645855" cy="1654365"/>
          </a:xfrm>
          <a:prstGeom prst="ellipse">
            <a:avLst/>
          </a:prstGeom>
          <a:blipFill>
            <a:blip r:embed="rId7">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ình Bầu dục 23">
            <a:extLst>
              <a:ext uri="{FF2B5EF4-FFF2-40B4-BE49-F238E27FC236}">
                <a16:creationId xmlns:a16="http://schemas.microsoft.com/office/drawing/2014/main" id="{F9CBD250-60C1-7C9F-2A27-8281F880246B}"/>
              </a:ext>
            </a:extLst>
          </p:cNvPr>
          <p:cNvSpPr/>
          <p:nvPr/>
        </p:nvSpPr>
        <p:spPr>
          <a:xfrm rot="10453496">
            <a:off x="7029893" y="4655324"/>
            <a:ext cx="2107846" cy="2101961"/>
          </a:xfrm>
          <a:prstGeom prst="ellipse">
            <a:avLst/>
          </a:prstGeom>
          <a:blipFill dpi="0"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Title 10">
            <a:extLst>
              <a:ext uri="{FF2B5EF4-FFF2-40B4-BE49-F238E27FC236}">
                <a16:creationId xmlns:a16="http://schemas.microsoft.com/office/drawing/2014/main" id="{91246DB1-F60D-87DF-6ADD-D6047860C8B0}"/>
              </a:ext>
            </a:extLst>
          </p:cNvPr>
          <p:cNvSpPr>
            <a:spLocks noGrp="1"/>
          </p:cNvSpPr>
          <p:nvPr>
            <p:ph type="title"/>
          </p:nvPr>
        </p:nvSpPr>
        <p:spPr>
          <a:xfrm>
            <a:off x="839788" y="1728723"/>
            <a:ext cx="5256212" cy="328676"/>
          </a:xfrm>
        </p:spPr>
        <p:txBody>
          <a:bodyPr anchor="ctr">
            <a:normAutofit fontScale="90000"/>
          </a:bodyPr>
          <a:lstStyle/>
          <a:p>
            <a:pPr algn="ctr">
              <a:spcAft>
                <a:spcPts val="600"/>
              </a:spcAft>
            </a:pPr>
            <a:r>
              <a:rPr lang="vi-VN" b="1" i="0" dirty="0">
                <a:effectLst/>
                <a:latin typeface="Segoe WPC"/>
              </a:rPr>
              <a:t>Quản lý đơn hàng</a:t>
            </a:r>
          </a:p>
        </p:txBody>
      </p:sp>
      <p:sp>
        <p:nvSpPr>
          <p:cNvPr id="13" name="Text Placeholder 12">
            <a:extLst>
              <a:ext uri="{FF2B5EF4-FFF2-40B4-BE49-F238E27FC236}">
                <a16:creationId xmlns:a16="http://schemas.microsoft.com/office/drawing/2014/main" id="{11878193-2973-061F-870D-879F1B22136E}"/>
              </a:ext>
            </a:extLst>
          </p:cNvPr>
          <p:cNvSpPr>
            <a:spLocks noGrp="1"/>
          </p:cNvSpPr>
          <p:nvPr>
            <p:ph type="body" sz="half" idx="2"/>
          </p:nvPr>
        </p:nvSpPr>
        <p:spPr>
          <a:xfrm>
            <a:off x="839788" y="2057400"/>
            <a:ext cx="5335209" cy="3811588"/>
          </a:xfrm>
        </p:spPr>
        <p:txBody>
          <a:bodyPr anchor="t"/>
          <a:lstStyle/>
          <a:p>
            <a:pPr algn="l">
              <a:buFont typeface="Arial" panose="020B0604020202020204" pitchFamily="34" charset="0"/>
              <a:buChar char="•"/>
            </a:pPr>
            <a:r>
              <a:rPr lang="vi-VN" b="1" i="0" dirty="0">
                <a:effectLst/>
                <a:latin typeface="Segoe WPC"/>
              </a:rPr>
              <a:t>Hiển thị danh sách đơn hàng của người dùng</a:t>
            </a:r>
            <a:r>
              <a:rPr lang="vi-VN" b="0" i="0" dirty="0">
                <a:effectLst/>
                <a:latin typeface="Segoe WPC"/>
              </a:rPr>
              <a:t>: Người dùng có thể xem các đơn hàng đã đặt.</a:t>
            </a:r>
          </a:p>
          <a:p>
            <a:pPr algn="l">
              <a:buFont typeface="Arial" panose="020B0604020202020204" pitchFamily="34" charset="0"/>
              <a:buChar char="•"/>
            </a:pPr>
            <a:r>
              <a:rPr lang="vi-VN" b="1" i="0" dirty="0">
                <a:effectLst/>
                <a:latin typeface="Segoe WPC"/>
              </a:rPr>
              <a:t>Xem chi tiết đơn hàng</a:t>
            </a:r>
            <a:r>
              <a:rPr lang="vi-VN" b="0" i="0" dirty="0">
                <a:effectLst/>
                <a:latin typeface="Segoe WPC"/>
              </a:rPr>
              <a:t>: Hiển thị thông tin chi tiết của một đơn hàng (sản phẩm, số lượng, tổng tiền, trạng thái).</a:t>
            </a:r>
          </a:p>
          <a:p>
            <a:pPr algn="l">
              <a:buFont typeface="Arial" panose="020B0604020202020204" pitchFamily="34" charset="0"/>
              <a:buChar char="•"/>
            </a:pPr>
            <a:r>
              <a:rPr lang="vi-VN" b="1" i="0" dirty="0">
                <a:effectLst/>
                <a:latin typeface="Segoe WPC"/>
              </a:rPr>
              <a:t>Quản lý đơn hàng (Admin)</a:t>
            </a:r>
            <a:r>
              <a:rPr lang="vi-VN" b="0" i="0" dirty="0">
                <a:effectLst/>
                <a:latin typeface="Segoe WPC"/>
              </a:rPr>
              <a:t>:</a:t>
            </a:r>
          </a:p>
          <a:p>
            <a:pPr marL="742950" lvl="1" indent="-285750" algn="l">
              <a:buFont typeface="Arial" panose="020B0604020202020204" pitchFamily="34" charset="0"/>
              <a:buChar char="•"/>
            </a:pPr>
            <a:r>
              <a:rPr lang="vi-VN" b="0" i="0" dirty="0">
                <a:effectLst/>
                <a:latin typeface="Segoe WPC"/>
              </a:rPr>
              <a:t>Quản trị viên có thể xem danh sách tất cả các đơn hàng.</a:t>
            </a:r>
          </a:p>
          <a:p>
            <a:pPr marL="742950" lvl="1" indent="-285750" algn="l">
              <a:buFont typeface="Arial" panose="020B0604020202020204" pitchFamily="34" charset="0"/>
              <a:buChar char="•"/>
            </a:pPr>
            <a:r>
              <a:rPr lang="vi-VN" b="0" i="0" dirty="0">
                <a:effectLst/>
                <a:latin typeface="Segoe WPC"/>
              </a:rPr>
              <a:t>Cập nhật trạng thái đơn hàng (ví dụ: "Chờ duyệt", "Đã duyệt", "Đã hủy").</a:t>
            </a:r>
          </a:p>
          <a:p>
            <a:pPr marL="742950" lvl="1" indent="-285750" algn="l">
              <a:buFont typeface="Arial" panose="020B0604020202020204" pitchFamily="34" charset="0"/>
              <a:buChar char="•"/>
            </a:pPr>
            <a:r>
              <a:rPr lang="vi-VN" b="0" i="0" dirty="0">
                <a:effectLst/>
                <a:latin typeface="Segoe WPC"/>
              </a:rPr>
              <a:t>Xóa đơn hàng.</a:t>
            </a:r>
          </a:p>
        </p:txBody>
      </p:sp>
      <p:sp>
        <p:nvSpPr>
          <p:cNvPr id="14" name="Hộp Văn bản 1">
            <a:extLst>
              <a:ext uri="{FF2B5EF4-FFF2-40B4-BE49-F238E27FC236}">
                <a16:creationId xmlns:a16="http://schemas.microsoft.com/office/drawing/2014/main" id="{91D57228-EE47-10F1-59A3-B4FA44894575}"/>
              </a:ext>
            </a:extLst>
          </p:cNvPr>
          <p:cNvSpPr txBox="1"/>
          <p:nvPr/>
        </p:nvSpPr>
        <p:spPr>
          <a:xfrm>
            <a:off x="1068998" y="180026"/>
            <a:ext cx="4913232"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Kết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quả</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đồ</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án</a:t>
            </a:r>
            <a:endParaRPr lang="vi-VN" sz="5400" b="1" dirty="0">
              <a:solidFill>
                <a:srgbClr val="438AFE"/>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2AB5C9E-D265-12F2-B855-0237D2FA3C97}"/>
              </a:ext>
            </a:extLst>
          </p:cNvPr>
          <p:cNvPicPr>
            <a:picLocks noChangeAspect="1"/>
          </p:cNvPicPr>
          <p:nvPr/>
        </p:nvPicPr>
        <p:blipFill>
          <a:blip r:embed="rId10">
            <a:extLst>
              <a:ext uri="{28A0092B-C50C-407E-A947-70E740481C1C}">
                <a14:useLocalDpi xmlns:a14="http://schemas.microsoft.com/office/drawing/2010/main" val="0"/>
              </a:ext>
            </a:extLst>
          </a:blip>
          <a:srcRect b="30963"/>
          <a:stretch/>
        </p:blipFill>
        <p:spPr>
          <a:xfrm>
            <a:off x="6174997" y="1340514"/>
            <a:ext cx="4847949" cy="4734560"/>
          </a:xfrm>
          <a:prstGeom prst="rect">
            <a:avLst/>
          </a:prstGeom>
        </p:spPr>
      </p:pic>
      <p:sp>
        <p:nvSpPr>
          <p:cNvPr id="15" name="Hình Bầu dục 27">
            <a:extLst>
              <a:ext uri="{FF2B5EF4-FFF2-40B4-BE49-F238E27FC236}">
                <a16:creationId xmlns:a16="http://schemas.microsoft.com/office/drawing/2014/main" id="{683C92EE-4DDF-FEF8-0F92-9CD7346074E9}"/>
              </a:ext>
            </a:extLst>
          </p:cNvPr>
          <p:cNvSpPr/>
          <p:nvPr/>
        </p:nvSpPr>
        <p:spPr>
          <a:xfrm>
            <a:off x="787208" y="5652711"/>
            <a:ext cx="457200" cy="457200"/>
          </a:xfrm>
          <a:prstGeom prst="ellipse">
            <a:avLst/>
          </a:prstGeom>
          <a:blipFill>
            <a:blip r:embed="rId11">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TextBox 15">
            <a:extLst>
              <a:ext uri="{FF2B5EF4-FFF2-40B4-BE49-F238E27FC236}">
                <a16:creationId xmlns:a16="http://schemas.microsoft.com/office/drawing/2014/main" id="{952BDE30-B8BC-7FB7-51DC-A5CCE007B4D0}"/>
              </a:ext>
            </a:extLst>
          </p:cNvPr>
          <p:cNvSpPr txBox="1"/>
          <p:nvPr/>
        </p:nvSpPr>
        <p:spPr>
          <a:xfrm>
            <a:off x="1275847" y="5719728"/>
            <a:ext cx="4686296" cy="323165"/>
          </a:xfrm>
          <a:prstGeom prst="rect">
            <a:avLst/>
          </a:prstGeom>
          <a:noFill/>
        </p:spPr>
        <p:txBody>
          <a:bodyPr wrap="square" rtlCol="0">
            <a:spAutoFit/>
          </a:bodyPr>
          <a:lstStyle/>
          <a:p>
            <a:r>
              <a:rPr lang="en-US" sz="1500" b="1" dirty="0"/>
              <a:t>Link: </a:t>
            </a:r>
            <a:r>
              <a:rPr lang="en-US" sz="1500" b="1" dirty="0" err="1">
                <a:hlinkClick r:id="rId12"/>
              </a:rPr>
              <a:t>Proj_WebNangCao</a:t>
            </a:r>
            <a:endParaRPr lang="en-US" sz="1500" b="1" dirty="0"/>
          </a:p>
        </p:txBody>
      </p:sp>
    </p:spTree>
    <p:extLst>
      <p:ext uri="{BB962C8B-B14F-4D97-AF65-F5344CB8AC3E}">
        <p14:creationId xmlns:p14="http://schemas.microsoft.com/office/powerpoint/2010/main" val="216602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6B43E-0CBE-5B4B-C129-27D41CCBB570}"/>
            </a:ext>
          </a:extLst>
        </p:cNvPr>
        <p:cNvGrpSpPr/>
        <p:nvPr/>
      </p:nvGrpSpPr>
      <p:grpSpPr>
        <a:xfrm>
          <a:off x="0" y="0"/>
          <a:ext cx="0" cy="0"/>
          <a:chOff x="0" y="0"/>
          <a:chExt cx="0" cy="0"/>
        </a:xfrm>
      </p:grpSpPr>
      <p:sp>
        <p:nvSpPr>
          <p:cNvPr id="3" name="Hộp Văn bản 2">
            <a:extLst>
              <a:ext uri="{FF2B5EF4-FFF2-40B4-BE49-F238E27FC236}">
                <a16:creationId xmlns:a16="http://schemas.microsoft.com/office/drawing/2014/main" id="{DF5C1371-A278-8BA7-2C30-DCA974A8D940}"/>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F37D58F7-8EB8-7C13-51DF-469BABF6912E}"/>
              </a:ext>
            </a:extLst>
          </p:cNvPr>
          <p:cNvSpPr/>
          <p:nvPr/>
        </p:nvSpPr>
        <p:spPr>
          <a:xfrm rot="8846996">
            <a:off x="6308674" y="-17139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58F49843-312D-5FAB-E7C3-C99F44DFE211}"/>
              </a:ext>
            </a:extLst>
          </p:cNvPr>
          <p:cNvSpPr/>
          <p:nvPr/>
        </p:nvSpPr>
        <p:spPr>
          <a:xfrm rot="8846996">
            <a:off x="9968854" y="2608703"/>
            <a:ext cx="1660730" cy="1631067"/>
          </a:xfrm>
          <a:prstGeom prst="ellips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Hình Bầu dục 25">
            <a:extLst>
              <a:ext uri="{FF2B5EF4-FFF2-40B4-BE49-F238E27FC236}">
                <a16:creationId xmlns:a16="http://schemas.microsoft.com/office/drawing/2014/main" id="{46950FF4-4142-9819-2DA8-D334E344452E}"/>
              </a:ext>
            </a:extLst>
          </p:cNvPr>
          <p:cNvSpPr/>
          <p:nvPr/>
        </p:nvSpPr>
        <p:spPr>
          <a:xfrm>
            <a:off x="-1652688" y="-524151"/>
            <a:ext cx="3401674" cy="3436731"/>
          </a:xfrm>
          <a:prstGeom prst="ellipse">
            <a:avLst/>
          </a:prstGeom>
          <a:gradFill flip="none" rotWithShape="1">
            <a:gsLst>
              <a:gs pos="0">
                <a:srgbClr val="438AFE">
                  <a:tint val="66000"/>
                  <a:satMod val="160000"/>
                </a:srgbClr>
              </a:gs>
              <a:gs pos="50000">
                <a:srgbClr val="438AFE">
                  <a:tint val="44500"/>
                  <a:satMod val="160000"/>
                </a:srgbClr>
              </a:gs>
              <a:gs pos="100000">
                <a:srgbClr val="438AFE">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nvGrpSpPr>
          <p:cNvPr id="32" name="Nhóm 31">
            <a:extLst>
              <a:ext uri="{FF2B5EF4-FFF2-40B4-BE49-F238E27FC236}">
                <a16:creationId xmlns:a16="http://schemas.microsoft.com/office/drawing/2014/main" id="{46815890-CFB8-2677-127F-BFA96DDB73BC}"/>
              </a:ext>
            </a:extLst>
          </p:cNvPr>
          <p:cNvGrpSpPr/>
          <p:nvPr/>
        </p:nvGrpSpPr>
        <p:grpSpPr>
          <a:xfrm>
            <a:off x="396601" y="10916337"/>
            <a:ext cx="2242918" cy="1480524"/>
            <a:chOff x="396601" y="3118537"/>
            <a:chExt cx="2242918" cy="1480524"/>
          </a:xfrm>
        </p:grpSpPr>
        <p:sp>
          <p:nvSpPr>
            <p:cNvPr id="33" name="Hình chữ nhật: Góc Tròn 32">
              <a:extLst>
                <a:ext uri="{FF2B5EF4-FFF2-40B4-BE49-F238E27FC236}">
                  <a16:creationId xmlns:a16="http://schemas.microsoft.com/office/drawing/2014/main" id="{3F03F8E0-5319-4057-D922-81DA32EF50F6}"/>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5BBB727D-2E0E-7E20-4CF0-1B86703C51CC}"/>
                </a:ext>
              </a:extLst>
            </p:cNvPr>
            <p:cNvSpPr txBox="1"/>
            <p:nvPr/>
          </p:nvSpPr>
          <p:spPr>
            <a:xfrm>
              <a:off x="963634" y="33545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5" name="Hình ảnh 34">
              <a:extLst>
                <a:ext uri="{FF2B5EF4-FFF2-40B4-BE49-F238E27FC236}">
                  <a16:creationId xmlns:a16="http://schemas.microsoft.com/office/drawing/2014/main" id="{AFC47BFC-A9E5-A25C-5C20-985A91362C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23" y="3319176"/>
              <a:ext cx="790636" cy="790636"/>
            </a:xfrm>
            <a:prstGeom prst="rect">
              <a:avLst/>
            </a:prstGeom>
          </p:spPr>
        </p:pic>
      </p:grpSp>
      <p:grpSp>
        <p:nvGrpSpPr>
          <p:cNvPr id="36" name="Nhóm 35">
            <a:extLst>
              <a:ext uri="{FF2B5EF4-FFF2-40B4-BE49-F238E27FC236}">
                <a16:creationId xmlns:a16="http://schemas.microsoft.com/office/drawing/2014/main" id="{238266DB-F31D-4803-F6E7-777A055CFAC0}"/>
              </a:ext>
            </a:extLst>
          </p:cNvPr>
          <p:cNvGrpSpPr/>
          <p:nvPr/>
        </p:nvGrpSpPr>
        <p:grpSpPr>
          <a:xfrm>
            <a:off x="2844001" y="13735737"/>
            <a:ext cx="2242918" cy="1480524"/>
            <a:chOff x="2844001" y="3118537"/>
            <a:chExt cx="2242918" cy="1480524"/>
          </a:xfrm>
        </p:grpSpPr>
        <p:sp>
          <p:nvSpPr>
            <p:cNvPr id="37" name="Hình chữ nhật: Góc Tròn 36">
              <a:extLst>
                <a:ext uri="{FF2B5EF4-FFF2-40B4-BE49-F238E27FC236}">
                  <a16:creationId xmlns:a16="http://schemas.microsoft.com/office/drawing/2014/main" id="{1FF47063-E470-25F7-8DCA-768719D7759D}"/>
                </a:ext>
              </a:extLst>
            </p:cNvPr>
            <p:cNvSpPr/>
            <p:nvPr/>
          </p:nvSpPr>
          <p:spPr>
            <a:xfrm>
              <a:off x="2844001" y="3118537"/>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ộp Văn bản 37">
              <a:extLst>
                <a:ext uri="{FF2B5EF4-FFF2-40B4-BE49-F238E27FC236}">
                  <a16:creationId xmlns:a16="http://schemas.microsoft.com/office/drawing/2014/main" id="{9BFD958F-CACF-E259-EF87-BF815E0FBFE0}"/>
                </a:ext>
              </a:extLst>
            </p:cNvPr>
            <p:cNvSpPr txBox="1"/>
            <p:nvPr/>
          </p:nvSpPr>
          <p:spPr>
            <a:xfrm>
              <a:off x="3420704" y="3368749"/>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9C53CE45-7131-100A-0F41-42E8BC04EE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4865" y="3252693"/>
              <a:ext cx="816803" cy="816803"/>
            </a:xfrm>
            <a:prstGeom prst="rect">
              <a:avLst/>
            </a:prstGeom>
          </p:spPr>
        </p:pic>
      </p:grpSp>
      <p:grpSp>
        <p:nvGrpSpPr>
          <p:cNvPr id="40" name="Nhóm 39">
            <a:extLst>
              <a:ext uri="{FF2B5EF4-FFF2-40B4-BE49-F238E27FC236}">
                <a16:creationId xmlns:a16="http://schemas.microsoft.com/office/drawing/2014/main" id="{A4197D31-9491-B10B-5B91-8AB35912257C}"/>
              </a:ext>
            </a:extLst>
          </p:cNvPr>
          <p:cNvGrpSpPr/>
          <p:nvPr/>
        </p:nvGrpSpPr>
        <p:grpSpPr>
          <a:xfrm>
            <a:off x="396601" y="16636414"/>
            <a:ext cx="2242918" cy="1480524"/>
            <a:chOff x="396601" y="4901614"/>
            <a:chExt cx="2242918" cy="1480524"/>
          </a:xfrm>
        </p:grpSpPr>
        <p:sp>
          <p:nvSpPr>
            <p:cNvPr id="41" name="Hình chữ nhật: Góc Tròn 40">
              <a:extLst>
                <a:ext uri="{FF2B5EF4-FFF2-40B4-BE49-F238E27FC236}">
                  <a16:creationId xmlns:a16="http://schemas.microsoft.com/office/drawing/2014/main" id="{1E4B1812-8B77-E081-4144-3DAB1E875128}"/>
                </a:ext>
              </a:extLst>
            </p:cNvPr>
            <p:cNvSpPr/>
            <p:nvPr/>
          </p:nvSpPr>
          <p:spPr>
            <a:xfrm>
              <a:off x="396601" y="4901614"/>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Hộp Văn bản 41">
              <a:extLst>
                <a:ext uri="{FF2B5EF4-FFF2-40B4-BE49-F238E27FC236}">
                  <a16:creationId xmlns:a16="http://schemas.microsoft.com/office/drawing/2014/main" id="{05D68649-CE6C-9BCA-D638-41739976B806}"/>
                </a:ext>
              </a:extLst>
            </p:cNvPr>
            <p:cNvSpPr txBox="1"/>
            <p:nvPr/>
          </p:nvSpPr>
          <p:spPr>
            <a:xfrm>
              <a:off x="980684" y="5099355"/>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3" name="Hình ảnh 42">
              <a:extLst>
                <a:ext uri="{FF2B5EF4-FFF2-40B4-BE49-F238E27FC236}">
                  <a16:creationId xmlns:a16="http://schemas.microsoft.com/office/drawing/2014/main" id="{61376EA6-F069-39C0-DF83-60BC3CC8B5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509" y="5082390"/>
              <a:ext cx="744338" cy="744338"/>
            </a:xfrm>
            <a:prstGeom prst="rect">
              <a:avLst/>
            </a:prstGeom>
          </p:spPr>
        </p:pic>
      </p:grpSp>
      <p:grpSp>
        <p:nvGrpSpPr>
          <p:cNvPr id="44" name="Nhóm 43">
            <a:extLst>
              <a:ext uri="{FF2B5EF4-FFF2-40B4-BE49-F238E27FC236}">
                <a16:creationId xmlns:a16="http://schemas.microsoft.com/office/drawing/2014/main" id="{C466278C-F23D-1178-2A67-99F54114DA7A}"/>
              </a:ext>
            </a:extLst>
          </p:cNvPr>
          <p:cNvGrpSpPr/>
          <p:nvPr/>
        </p:nvGrpSpPr>
        <p:grpSpPr>
          <a:xfrm>
            <a:off x="2844382" y="20954414"/>
            <a:ext cx="2242918" cy="1480524"/>
            <a:chOff x="2844382" y="4901614"/>
            <a:chExt cx="2242918" cy="1480524"/>
          </a:xfrm>
        </p:grpSpPr>
        <p:sp>
          <p:nvSpPr>
            <p:cNvPr id="45" name="Hình chữ nhật: Góc Tròn 44">
              <a:extLst>
                <a:ext uri="{FF2B5EF4-FFF2-40B4-BE49-F238E27FC236}">
                  <a16:creationId xmlns:a16="http://schemas.microsoft.com/office/drawing/2014/main" id="{5FB19771-98EF-B43F-911D-7C615C9D6490}"/>
                </a:ext>
              </a:extLst>
            </p:cNvPr>
            <p:cNvSpPr/>
            <p:nvPr/>
          </p:nvSpPr>
          <p:spPr>
            <a:xfrm>
              <a:off x="2844382" y="4901614"/>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ộp Văn bản 45">
              <a:extLst>
                <a:ext uri="{FF2B5EF4-FFF2-40B4-BE49-F238E27FC236}">
                  <a16:creationId xmlns:a16="http://schemas.microsoft.com/office/drawing/2014/main" id="{69FA16E4-22E1-D99A-A29E-89235CA5461A}"/>
                </a:ext>
              </a:extLst>
            </p:cNvPr>
            <p:cNvSpPr txBox="1"/>
            <p:nvPr/>
          </p:nvSpPr>
          <p:spPr>
            <a:xfrm>
              <a:off x="3358114" y="50993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7" name="Hình ảnh 46">
              <a:extLst>
                <a:ext uri="{FF2B5EF4-FFF2-40B4-BE49-F238E27FC236}">
                  <a16:creationId xmlns:a16="http://schemas.microsoft.com/office/drawing/2014/main" id="{4A8B4671-ACA9-0DE2-96DB-360AFC5B07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3506" y="4965667"/>
              <a:ext cx="767741" cy="767741"/>
            </a:xfrm>
            <a:prstGeom prst="rect">
              <a:avLst/>
            </a:prstGeom>
          </p:spPr>
        </p:pic>
      </p:grpSp>
      <p:sp>
        <p:nvSpPr>
          <p:cNvPr id="4" name="Hình Bầu dục 25">
            <a:extLst>
              <a:ext uri="{FF2B5EF4-FFF2-40B4-BE49-F238E27FC236}">
                <a16:creationId xmlns:a16="http://schemas.microsoft.com/office/drawing/2014/main" id="{4BF9C2BA-4A88-E7EF-B163-3351C4A834CC}"/>
              </a:ext>
            </a:extLst>
          </p:cNvPr>
          <p:cNvSpPr/>
          <p:nvPr/>
        </p:nvSpPr>
        <p:spPr>
          <a:xfrm rot="16200000">
            <a:off x="-720152" y="4847020"/>
            <a:ext cx="3401674" cy="3436731"/>
          </a:xfrm>
          <a:prstGeom prst="ellipse">
            <a:avLst/>
          </a:prstGeom>
          <a:gradFill flip="none" rotWithShape="1">
            <a:gsLst>
              <a:gs pos="0">
                <a:srgbClr val="438AFE">
                  <a:tint val="66000"/>
                  <a:satMod val="160000"/>
                </a:srgbClr>
              </a:gs>
              <a:gs pos="50000">
                <a:srgbClr val="438AFE">
                  <a:tint val="44500"/>
                  <a:satMod val="160000"/>
                </a:srgbClr>
              </a:gs>
              <a:gs pos="100000">
                <a:srgbClr val="438AFE">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 name="Hình Bầu dục 27">
            <a:extLst>
              <a:ext uri="{FF2B5EF4-FFF2-40B4-BE49-F238E27FC236}">
                <a16:creationId xmlns:a16="http://schemas.microsoft.com/office/drawing/2014/main" id="{28269A76-ABF8-C57B-A509-0E978BF5C2F1}"/>
              </a:ext>
            </a:extLst>
          </p:cNvPr>
          <p:cNvSpPr/>
          <p:nvPr/>
        </p:nvSpPr>
        <p:spPr>
          <a:xfrm rot="19837308">
            <a:off x="7049983" y="1257153"/>
            <a:ext cx="1645855" cy="1654365"/>
          </a:xfrm>
          <a:prstGeom prst="ellipse">
            <a:avLst/>
          </a:prstGeom>
          <a:blipFill>
            <a:blip r:embed="rId7">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ình Bầu dục 23">
            <a:extLst>
              <a:ext uri="{FF2B5EF4-FFF2-40B4-BE49-F238E27FC236}">
                <a16:creationId xmlns:a16="http://schemas.microsoft.com/office/drawing/2014/main" id="{01091371-AAEA-636A-AFBF-43D36DE72EC6}"/>
              </a:ext>
            </a:extLst>
          </p:cNvPr>
          <p:cNvSpPr/>
          <p:nvPr/>
        </p:nvSpPr>
        <p:spPr>
          <a:xfrm rot="10453496">
            <a:off x="7029893" y="4655324"/>
            <a:ext cx="2107846" cy="2101961"/>
          </a:xfrm>
          <a:prstGeom prst="ellipse">
            <a:avLst/>
          </a:prstGeom>
          <a:blipFill dpi="0"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Title 10">
            <a:extLst>
              <a:ext uri="{FF2B5EF4-FFF2-40B4-BE49-F238E27FC236}">
                <a16:creationId xmlns:a16="http://schemas.microsoft.com/office/drawing/2014/main" id="{3DAAA1CC-D580-2F54-6BB6-473EC1F1A4BD}"/>
              </a:ext>
            </a:extLst>
          </p:cNvPr>
          <p:cNvSpPr>
            <a:spLocks noGrp="1"/>
          </p:cNvSpPr>
          <p:nvPr>
            <p:ph type="title"/>
          </p:nvPr>
        </p:nvSpPr>
        <p:spPr>
          <a:xfrm>
            <a:off x="839788" y="1339373"/>
            <a:ext cx="5335208" cy="718026"/>
          </a:xfrm>
        </p:spPr>
        <p:txBody>
          <a:bodyPr anchor="ctr">
            <a:normAutofit fontScale="90000"/>
          </a:bodyPr>
          <a:lstStyle/>
          <a:p>
            <a:pPr algn="ctr">
              <a:spcAft>
                <a:spcPts val="600"/>
              </a:spcAft>
            </a:pPr>
            <a:r>
              <a:rPr lang="en-US" b="1" i="0" dirty="0">
                <a:effectLst/>
                <a:latin typeface="Segoe WPC"/>
              </a:rPr>
              <a:t>Giao </a:t>
            </a:r>
            <a:r>
              <a:rPr lang="en-US" b="1" i="0" dirty="0" err="1">
                <a:effectLst/>
                <a:latin typeface="Segoe WPC"/>
              </a:rPr>
              <a:t>diện</a:t>
            </a:r>
            <a:r>
              <a:rPr lang="en-US" b="1" i="0" dirty="0">
                <a:effectLst/>
                <a:latin typeface="Segoe WPC"/>
              </a:rPr>
              <a:t> </a:t>
            </a:r>
            <a:r>
              <a:rPr lang="en-US" b="1" i="0" dirty="0" err="1">
                <a:effectLst/>
                <a:latin typeface="Segoe WPC"/>
              </a:rPr>
              <a:t>quản</a:t>
            </a:r>
            <a:r>
              <a:rPr lang="en-US" b="1" i="0" dirty="0">
                <a:effectLst/>
                <a:latin typeface="Segoe WPC"/>
              </a:rPr>
              <a:t> </a:t>
            </a:r>
            <a:r>
              <a:rPr lang="en-US" b="1" i="0" dirty="0" err="1">
                <a:effectLst/>
                <a:latin typeface="Segoe WPC"/>
              </a:rPr>
              <a:t>trị</a:t>
            </a:r>
            <a:r>
              <a:rPr lang="en-US" b="1" i="0" dirty="0">
                <a:effectLst/>
                <a:latin typeface="Segoe WPC"/>
              </a:rPr>
              <a:t> </a:t>
            </a:r>
            <a:r>
              <a:rPr lang="en-US" b="1" i="0" dirty="0" err="1">
                <a:effectLst/>
                <a:latin typeface="Segoe WPC"/>
              </a:rPr>
              <a:t>viên</a:t>
            </a:r>
            <a:r>
              <a:rPr lang="en-US" b="1" i="0" dirty="0">
                <a:effectLst/>
                <a:latin typeface="Segoe WPC"/>
              </a:rPr>
              <a:t> (Admin Panel)</a:t>
            </a:r>
          </a:p>
        </p:txBody>
      </p:sp>
      <p:sp>
        <p:nvSpPr>
          <p:cNvPr id="13" name="Text Placeholder 12">
            <a:extLst>
              <a:ext uri="{FF2B5EF4-FFF2-40B4-BE49-F238E27FC236}">
                <a16:creationId xmlns:a16="http://schemas.microsoft.com/office/drawing/2014/main" id="{839F067B-E988-3531-6610-D889199A6214}"/>
              </a:ext>
            </a:extLst>
          </p:cNvPr>
          <p:cNvSpPr>
            <a:spLocks noGrp="1"/>
          </p:cNvSpPr>
          <p:nvPr>
            <p:ph type="body" sz="half" idx="2"/>
          </p:nvPr>
        </p:nvSpPr>
        <p:spPr>
          <a:xfrm>
            <a:off x="839788" y="2057400"/>
            <a:ext cx="5335209" cy="3811588"/>
          </a:xfrm>
        </p:spPr>
        <p:txBody>
          <a:bodyPr anchor="t"/>
          <a:lstStyle/>
          <a:p>
            <a:pPr algn="l">
              <a:buFont typeface="Arial" panose="020B0604020202020204" pitchFamily="34" charset="0"/>
              <a:buChar char="•"/>
            </a:pPr>
            <a:r>
              <a:rPr lang="vi-VN" b="1" i="0" dirty="0">
                <a:effectLst/>
                <a:latin typeface="Segoe WPC"/>
              </a:rPr>
              <a:t>Quản lý người dùng</a:t>
            </a:r>
            <a:r>
              <a:rPr lang="vi-VN" b="0" i="0" dirty="0">
                <a:effectLst/>
                <a:latin typeface="Segoe WPC"/>
              </a:rPr>
              <a:t>: Hiển thị danh sách người dùng và thay đổi vai trò.</a:t>
            </a:r>
          </a:p>
          <a:p>
            <a:pPr algn="l">
              <a:buFont typeface="Arial" panose="020B0604020202020204" pitchFamily="34" charset="0"/>
              <a:buChar char="•"/>
            </a:pPr>
            <a:r>
              <a:rPr lang="vi-VN" b="1" i="0" dirty="0">
                <a:effectLst/>
                <a:latin typeface="Segoe WPC"/>
              </a:rPr>
              <a:t>Quản lý sản phẩm</a:t>
            </a:r>
            <a:r>
              <a:rPr lang="vi-VN" b="0" i="0" dirty="0">
                <a:effectLst/>
                <a:latin typeface="Segoe WPC"/>
              </a:rPr>
              <a:t>: Thêm, sửa, xóa sản phẩm.</a:t>
            </a:r>
          </a:p>
          <a:p>
            <a:pPr algn="l">
              <a:buFont typeface="Arial" panose="020B0604020202020204" pitchFamily="34" charset="0"/>
              <a:buChar char="•"/>
            </a:pPr>
            <a:r>
              <a:rPr lang="vi-VN" b="1" i="0" dirty="0">
                <a:effectLst/>
                <a:latin typeface="Segoe WPC"/>
              </a:rPr>
              <a:t>Quản lý đơn hàng</a:t>
            </a:r>
            <a:r>
              <a:rPr lang="vi-VN" b="0" i="0" dirty="0">
                <a:effectLst/>
                <a:latin typeface="Segoe WPC"/>
              </a:rPr>
              <a:t>: Xem và cập nhật trạng thái đơn hàng.</a:t>
            </a:r>
          </a:p>
        </p:txBody>
      </p:sp>
      <p:sp>
        <p:nvSpPr>
          <p:cNvPr id="14" name="Hộp Văn bản 1">
            <a:extLst>
              <a:ext uri="{FF2B5EF4-FFF2-40B4-BE49-F238E27FC236}">
                <a16:creationId xmlns:a16="http://schemas.microsoft.com/office/drawing/2014/main" id="{AB8D3203-BF88-267A-C2E5-2E6E2D848A22}"/>
              </a:ext>
            </a:extLst>
          </p:cNvPr>
          <p:cNvSpPr txBox="1"/>
          <p:nvPr/>
        </p:nvSpPr>
        <p:spPr>
          <a:xfrm>
            <a:off x="1068998" y="180026"/>
            <a:ext cx="4913232"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Kết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quả</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đồ</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án</a:t>
            </a:r>
            <a:endParaRPr lang="vi-VN" sz="5400" b="1" dirty="0">
              <a:solidFill>
                <a:srgbClr val="438AFE"/>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FB41A43B-494C-D476-AA7D-A00E8E3DF6E8}"/>
              </a:ext>
            </a:extLst>
          </p:cNvPr>
          <p:cNvPicPr>
            <a:picLocks noChangeAspect="1"/>
          </p:cNvPicPr>
          <p:nvPr/>
        </p:nvPicPr>
        <p:blipFill>
          <a:blip r:embed="rId10">
            <a:extLst>
              <a:ext uri="{28A0092B-C50C-407E-A947-70E740481C1C}">
                <a14:useLocalDpi xmlns:a14="http://schemas.microsoft.com/office/drawing/2010/main" val="0"/>
              </a:ext>
            </a:extLst>
          </a:blip>
          <a:srcRect b="21777"/>
          <a:stretch/>
        </p:blipFill>
        <p:spPr>
          <a:xfrm>
            <a:off x="6174996" y="741996"/>
            <a:ext cx="4847949" cy="5364480"/>
          </a:xfrm>
          <a:prstGeom prst="rect">
            <a:avLst/>
          </a:prstGeom>
        </p:spPr>
      </p:pic>
      <p:sp>
        <p:nvSpPr>
          <p:cNvPr id="10" name="Hình Bầu dục 27">
            <a:extLst>
              <a:ext uri="{FF2B5EF4-FFF2-40B4-BE49-F238E27FC236}">
                <a16:creationId xmlns:a16="http://schemas.microsoft.com/office/drawing/2014/main" id="{39B0A952-E9FF-1712-5022-F8860B0571C5}"/>
              </a:ext>
            </a:extLst>
          </p:cNvPr>
          <p:cNvSpPr/>
          <p:nvPr/>
        </p:nvSpPr>
        <p:spPr>
          <a:xfrm>
            <a:off x="787208" y="5652711"/>
            <a:ext cx="457200" cy="457200"/>
          </a:xfrm>
          <a:prstGeom prst="ellipse">
            <a:avLst/>
          </a:prstGeom>
          <a:blipFill>
            <a:blip r:embed="rId11">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TextBox 11">
            <a:extLst>
              <a:ext uri="{FF2B5EF4-FFF2-40B4-BE49-F238E27FC236}">
                <a16:creationId xmlns:a16="http://schemas.microsoft.com/office/drawing/2014/main" id="{7DADC3AA-3F4F-8D80-EE89-C98DBC783776}"/>
              </a:ext>
            </a:extLst>
          </p:cNvPr>
          <p:cNvSpPr txBox="1"/>
          <p:nvPr/>
        </p:nvSpPr>
        <p:spPr>
          <a:xfrm>
            <a:off x="1275847" y="5719728"/>
            <a:ext cx="4686296" cy="323165"/>
          </a:xfrm>
          <a:prstGeom prst="rect">
            <a:avLst/>
          </a:prstGeom>
          <a:noFill/>
        </p:spPr>
        <p:txBody>
          <a:bodyPr wrap="square" rtlCol="0">
            <a:spAutoFit/>
          </a:bodyPr>
          <a:lstStyle/>
          <a:p>
            <a:r>
              <a:rPr lang="en-US" sz="1500" b="1" dirty="0"/>
              <a:t>Link: </a:t>
            </a:r>
            <a:r>
              <a:rPr lang="en-US" sz="1500" b="1" dirty="0" err="1">
                <a:hlinkClick r:id="rId12"/>
              </a:rPr>
              <a:t>Proj_WebNangCao</a:t>
            </a:r>
            <a:endParaRPr lang="en-US" sz="1500" b="1" dirty="0"/>
          </a:p>
        </p:txBody>
      </p:sp>
    </p:spTree>
    <p:extLst>
      <p:ext uri="{BB962C8B-B14F-4D97-AF65-F5344CB8AC3E}">
        <p14:creationId xmlns:p14="http://schemas.microsoft.com/office/powerpoint/2010/main" val="2172195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6308674" y="-17139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9" name="Nhóm 18">
            <a:extLst>
              <a:ext uri="{FF2B5EF4-FFF2-40B4-BE49-F238E27FC236}">
                <a16:creationId xmlns:a16="http://schemas.microsoft.com/office/drawing/2014/main" id="{600E501E-B8FD-4373-B3BC-C2705C889669}"/>
              </a:ext>
            </a:extLst>
          </p:cNvPr>
          <p:cNvGrpSpPr/>
          <p:nvPr/>
        </p:nvGrpSpPr>
        <p:grpSpPr>
          <a:xfrm>
            <a:off x="-11947318" y="2371059"/>
            <a:ext cx="2598318" cy="2640795"/>
            <a:chOff x="962810" y="2371059"/>
            <a:chExt cx="2598318" cy="2640795"/>
          </a:xfrm>
        </p:grpSpPr>
        <p:sp>
          <p:nvSpPr>
            <p:cNvPr id="8" name="Hình Bầu dục 7">
              <a:extLst>
                <a:ext uri="{FF2B5EF4-FFF2-40B4-BE49-F238E27FC236}">
                  <a16:creationId xmlns:a16="http://schemas.microsoft.com/office/drawing/2014/main" id="{EAD9EC96-AB73-4C86-9058-368A072BB773}"/>
                </a:ext>
              </a:extLst>
            </p:cNvPr>
            <p:cNvSpPr/>
            <p:nvPr/>
          </p:nvSpPr>
          <p:spPr>
            <a:xfrm>
              <a:off x="1367845" y="2371059"/>
              <a:ext cx="1788249" cy="179689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ộp Văn bản 14">
              <a:extLst>
                <a:ext uri="{FF2B5EF4-FFF2-40B4-BE49-F238E27FC236}">
                  <a16:creationId xmlns:a16="http://schemas.microsoft.com/office/drawing/2014/main" id="{EB9F96B8-A75A-45C3-AA43-665E415030C3}"/>
                </a:ext>
              </a:extLst>
            </p:cNvPr>
            <p:cNvSpPr txBox="1"/>
            <p:nvPr/>
          </p:nvSpPr>
          <p:spPr>
            <a:xfrm>
              <a:off x="962810" y="4365523"/>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20" name="Nhóm 19">
            <a:extLst>
              <a:ext uri="{FF2B5EF4-FFF2-40B4-BE49-F238E27FC236}">
                <a16:creationId xmlns:a16="http://schemas.microsoft.com/office/drawing/2014/main" id="{2F34D233-C7BD-4E43-9934-BF8DC0E43D87}"/>
              </a:ext>
            </a:extLst>
          </p:cNvPr>
          <p:cNvGrpSpPr/>
          <p:nvPr/>
        </p:nvGrpSpPr>
        <p:grpSpPr>
          <a:xfrm>
            <a:off x="-5194032" y="2371058"/>
            <a:ext cx="2598318" cy="2640796"/>
            <a:chOff x="3518168" y="2371058"/>
            <a:chExt cx="2598318" cy="2640796"/>
          </a:xfrm>
        </p:grpSpPr>
        <p:sp>
          <p:nvSpPr>
            <p:cNvPr id="9" name="Hình Bầu dục 8">
              <a:extLst>
                <a:ext uri="{FF2B5EF4-FFF2-40B4-BE49-F238E27FC236}">
                  <a16:creationId xmlns:a16="http://schemas.microsoft.com/office/drawing/2014/main" id="{D06B905C-4956-4FC3-BF42-88561B3F442B}"/>
                </a:ext>
              </a:extLst>
            </p:cNvPr>
            <p:cNvSpPr/>
            <p:nvPr/>
          </p:nvSpPr>
          <p:spPr>
            <a:xfrm>
              <a:off x="3923203" y="2371058"/>
              <a:ext cx="1788249" cy="179689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ộp Văn bản 15">
              <a:extLst>
                <a:ext uri="{FF2B5EF4-FFF2-40B4-BE49-F238E27FC236}">
                  <a16:creationId xmlns:a16="http://schemas.microsoft.com/office/drawing/2014/main" id="{3D7654B7-ECCC-4188-8753-C82604D6BA74}"/>
                </a:ext>
              </a:extLst>
            </p:cNvPr>
            <p:cNvSpPr txBox="1"/>
            <p:nvPr/>
          </p:nvSpPr>
          <p:spPr>
            <a:xfrm>
              <a:off x="3518168" y="4365523"/>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22" name="Nhóm 21">
            <a:extLst>
              <a:ext uri="{FF2B5EF4-FFF2-40B4-BE49-F238E27FC236}">
                <a16:creationId xmlns:a16="http://schemas.microsoft.com/office/drawing/2014/main" id="{FACC54A0-D417-445A-AF21-0D9D82653574}"/>
              </a:ext>
            </a:extLst>
          </p:cNvPr>
          <p:cNvGrpSpPr/>
          <p:nvPr/>
        </p:nvGrpSpPr>
        <p:grpSpPr>
          <a:xfrm>
            <a:off x="22154384" y="2371056"/>
            <a:ext cx="2598318" cy="2640797"/>
            <a:chOff x="8628884" y="2371056"/>
            <a:chExt cx="2598318" cy="2640797"/>
          </a:xfrm>
        </p:grpSpPr>
        <p:sp>
          <p:nvSpPr>
            <p:cNvPr id="11" name="Hình Bầu dục 10">
              <a:extLst>
                <a:ext uri="{FF2B5EF4-FFF2-40B4-BE49-F238E27FC236}">
                  <a16:creationId xmlns:a16="http://schemas.microsoft.com/office/drawing/2014/main" id="{DC6F07F1-0725-47B9-BCEA-3D5FBA7A183F}"/>
                </a:ext>
              </a:extLst>
            </p:cNvPr>
            <p:cNvSpPr/>
            <p:nvPr/>
          </p:nvSpPr>
          <p:spPr>
            <a:xfrm>
              <a:off x="9033919" y="2371056"/>
              <a:ext cx="1788249" cy="1796895"/>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Hộp Văn bản 16">
              <a:extLst>
                <a:ext uri="{FF2B5EF4-FFF2-40B4-BE49-F238E27FC236}">
                  <a16:creationId xmlns:a16="http://schemas.microsoft.com/office/drawing/2014/main" id="{32B2F701-54F1-4DCF-A05B-1F715ECBCFC2}"/>
                </a:ext>
              </a:extLst>
            </p:cNvPr>
            <p:cNvSpPr txBox="1"/>
            <p:nvPr/>
          </p:nvSpPr>
          <p:spPr>
            <a:xfrm>
              <a:off x="8628884"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21" name="Nhóm 20">
            <a:extLst>
              <a:ext uri="{FF2B5EF4-FFF2-40B4-BE49-F238E27FC236}">
                <a16:creationId xmlns:a16="http://schemas.microsoft.com/office/drawing/2014/main" id="{3509D965-8FBE-4AB9-9435-9BBF62B6F38A}"/>
              </a:ext>
            </a:extLst>
          </p:cNvPr>
          <p:cNvGrpSpPr/>
          <p:nvPr/>
        </p:nvGrpSpPr>
        <p:grpSpPr>
          <a:xfrm>
            <a:off x="16817726" y="2371057"/>
            <a:ext cx="2598318" cy="2640796"/>
            <a:chOff x="6073526" y="2371057"/>
            <a:chExt cx="2598318" cy="2640796"/>
          </a:xfrm>
        </p:grpSpPr>
        <p:sp>
          <p:nvSpPr>
            <p:cNvPr id="10" name="Hình Bầu dục 9">
              <a:extLst>
                <a:ext uri="{FF2B5EF4-FFF2-40B4-BE49-F238E27FC236}">
                  <a16:creationId xmlns:a16="http://schemas.microsoft.com/office/drawing/2014/main" id="{8717A721-D1B5-490F-B57F-64F9F15E20A4}"/>
                </a:ext>
              </a:extLst>
            </p:cNvPr>
            <p:cNvSpPr/>
            <p:nvPr/>
          </p:nvSpPr>
          <p:spPr>
            <a:xfrm>
              <a:off x="6478561" y="2371057"/>
              <a:ext cx="1788249" cy="1796895"/>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ộp Văn bản 17">
              <a:extLst>
                <a:ext uri="{FF2B5EF4-FFF2-40B4-BE49-F238E27FC236}">
                  <a16:creationId xmlns:a16="http://schemas.microsoft.com/office/drawing/2014/main" id="{80344950-22C3-4976-90CB-F9D1BEB3AB88}"/>
                </a:ext>
              </a:extLst>
            </p:cNvPr>
            <p:cNvSpPr txBox="1"/>
            <p:nvPr/>
          </p:nvSpPr>
          <p:spPr>
            <a:xfrm>
              <a:off x="6073526"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sp>
        <p:nvSpPr>
          <p:cNvPr id="28" name="Hình Bầu dục 27">
            <a:extLst>
              <a:ext uri="{FF2B5EF4-FFF2-40B4-BE49-F238E27FC236}">
                <a16:creationId xmlns:a16="http://schemas.microsoft.com/office/drawing/2014/main" id="{68F60010-C77E-413E-9B98-B4655E23E3FD}"/>
              </a:ext>
            </a:extLst>
          </p:cNvPr>
          <p:cNvSpPr/>
          <p:nvPr/>
        </p:nvSpPr>
        <p:spPr>
          <a:xfrm rot="8846996">
            <a:off x="5353520" y="659788"/>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1EEE0E55-16EB-4C87-81EB-E9F28EDF4382}"/>
              </a:ext>
            </a:extLst>
          </p:cNvPr>
          <p:cNvSpPr txBox="1"/>
          <p:nvPr/>
        </p:nvSpPr>
        <p:spPr>
          <a:xfrm>
            <a:off x="428388" y="901357"/>
            <a:ext cx="4913232" cy="2426883"/>
          </a:xfrm>
          <a:prstGeom prst="rect">
            <a:avLst/>
          </a:prstGeom>
          <a:noFill/>
        </p:spPr>
        <p:txBody>
          <a:bodyPr wrap="square" rtlCol="0">
            <a:spAutoFit/>
          </a:bodyPr>
          <a:lstStyle/>
          <a:p>
            <a:pPr>
              <a:lnSpc>
                <a:spcPts val="9720"/>
              </a:lnSpc>
            </a:pPr>
            <a:r>
              <a:rPr lang="en-US" sz="5400" b="1" dirty="0">
                <a:solidFill>
                  <a:srgbClr val="438AFE"/>
                </a:solidFill>
                <a:latin typeface="Arial Bold"/>
                <a:ea typeface="Arial Bold"/>
                <a:cs typeface="Arial Bold"/>
                <a:sym typeface="Arial Bold"/>
              </a:rPr>
              <a:t>Quản </a:t>
            </a:r>
            <a:r>
              <a:rPr lang="en-US" sz="5400" b="1" dirty="0" err="1">
                <a:solidFill>
                  <a:srgbClr val="438AFE"/>
                </a:solidFill>
                <a:latin typeface="Arial Bold"/>
                <a:ea typeface="Arial Bold"/>
                <a:cs typeface="Arial Bold"/>
                <a:sym typeface="Arial Bold"/>
              </a:rPr>
              <a:t>lý</a:t>
            </a:r>
            <a:r>
              <a:rPr lang="en-US" sz="5400" b="1" dirty="0">
                <a:solidFill>
                  <a:srgbClr val="438AFE"/>
                </a:solidFill>
                <a:latin typeface="Arial Bold"/>
                <a:ea typeface="Arial Bold"/>
                <a:cs typeface="Arial Bold"/>
                <a:sym typeface="Arial Bold"/>
              </a:rPr>
              <a:t> </a:t>
            </a:r>
            <a:r>
              <a:rPr lang="en-US" sz="5400" b="1" dirty="0" err="1">
                <a:solidFill>
                  <a:srgbClr val="438AFE"/>
                </a:solidFill>
                <a:latin typeface="Arial Bold"/>
                <a:ea typeface="Arial Bold"/>
                <a:cs typeface="Arial Bold"/>
                <a:sym typeface="Arial Bold"/>
              </a:rPr>
              <a:t>dự</a:t>
            </a:r>
            <a:r>
              <a:rPr lang="en-US" sz="5400" b="1" dirty="0">
                <a:solidFill>
                  <a:srgbClr val="438AFE"/>
                </a:solidFill>
                <a:latin typeface="Arial Bold"/>
                <a:ea typeface="Arial Bold"/>
                <a:cs typeface="Arial Bold"/>
                <a:sym typeface="Arial Bold"/>
              </a:rPr>
              <a:t> </a:t>
            </a:r>
            <a:r>
              <a:rPr lang="en-US" sz="5400" b="1" dirty="0" err="1">
                <a:solidFill>
                  <a:srgbClr val="438AFE"/>
                </a:solidFill>
                <a:latin typeface="Arial Bold"/>
                <a:ea typeface="Arial Bold"/>
                <a:cs typeface="Arial Bold"/>
                <a:sym typeface="Arial Bold"/>
              </a:rPr>
              <a:t>án</a:t>
            </a:r>
            <a:r>
              <a:rPr lang="en-US" sz="5400" b="1" dirty="0">
                <a:solidFill>
                  <a:srgbClr val="438AFE"/>
                </a:solidFill>
                <a:latin typeface="Arial Bold"/>
                <a:ea typeface="Arial Bold"/>
                <a:cs typeface="Arial Bold"/>
                <a:sym typeface="Arial Bold"/>
              </a:rPr>
              <a:t> </a:t>
            </a:r>
            <a:r>
              <a:rPr lang="en-US" sz="5400" b="1" dirty="0" err="1">
                <a:solidFill>
                  <a:srgbClr val="438AFE"/>
                </a:solidFill>
                <a:latin typeface="Arial Bold"/>
                <a:ea typeface="Arial Bold"/>
                <a:cs typeface="Arial Bold"/>
                <a:sym typeface="Arial Bold"/>
              </a:rPr>
              <a:t>phần</a:t>
            </a:r>
            <a:r>
              <a:rPr lang="en-US" sz="5400" b="1" dirty="0">
                <a:solidFill>
                  <a:srgbClr val="438AFE"/>
                </a:solidFill>
                <a:latin typeface="Arial Bold"/>
                <a:ea typeface="Arial Bold"/>
                <a:cs typeface="Arial Bold"/>
                <a:sym typeface="Arial Bold"/>
              </a:rPr>
              <a:t> </a:t>
            </a:r>
            <a:r>
              <a:rPr lang="en-US" sz="5400" b="1" dirty="0" err="1">
                <a:solidFill>
                  <a:srgbClr val="438AFE"/>
                </a:solidFill>
                <a:latin typeface="Arial Bold"/>
                <a:ea typeface="Arial Bold"/>
                <a:cs typeface="Arial Bold"/>
                <a:sym typeface="Arial Bold"/>
              </a:rPr>
              <a:t>mềm</a:t>
            </a:r>
            <a:endParaRPr lang="en-US" sz="5400" b="1" dirty="0">
              <a:solidFill>
                <a:srgbClr val="438AFE"/>
              </a:solidFill>
              <a:latin typeface="Arial Bold"/>
              <a:ea typeface="Arial Bold"/>
              <a:cs typeface="Arial Bold"/>
              <a:sym typeface="Arial Bold"/>
            </a:endParaRPr>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6616753" y="4858066"/>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0F6F97B9-E6A4-4C4C-9B34-06BDC2C6A073}"/>
              </a:ext>
            </a:extLst>
          </p:cNvPr>
          <p:cNvSpPr txBox="1"/>
          <p:nvPr/>
        </p:nvSpPr>
        <p:spPr>
          <a:xfrm>
            <a:off x="447064" y="3344738"/>
            <a:ext cx="5301852" cy="954107"/>
          </a:xfrm>
          <a:prstGeom prst="rect">
            <a:avLst/>
          </a:prstGeom>
          <a:noFill/>
        </p:spPr>
        <p:txBody>
          <a:bodyPr wrap="square" rtlCol="0">
            <a:spAutoFit/>
          </a:bodyPr>
          <a:lstStyle/>
          <a:p>
            <a:r>
              <a:rPr lang="en-US" sz="2800" b="1" dirty="0" err="1">
                <a:latin typeface="Arial" panose="020B0604020202020204" pitchFamily="34" charset="0"/>
                <a:cs typeface="Arial" panose="020B0604020202020204" pitchFamily="34" charset="0"/>
              </a:rPr>
              <a:t>Xây</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dựng</a:t>
            </a:r>
            <a:r>
              <a:rPr lang="en-US" sz="2800" b="1" dirty="0">
                <a:latin typeface="Arial" panose="020B0604020202020204" pitchFamily="34" charset="0"/>
                <a:cs typeface="Arial" panose="020B0604020202020204" pitchFamily="34" charset="0"/>
              </a:rPr>
              <a:t> website </a:t>
            </a:r>
            <a:r>
              <a:rPr lang="en-US" sz="2800" b="1" dirty="0" err="1">
                <a:latin typeface="Arial" panose="020B0604020202020204" pitchFamily="34" charset="0"/>
                <a:cs typeface="Arial" panose="020B0604020202020204" pitchFamily="34" charset="0"/>
              </a:rPr>
              <a:t>bán</a:t>
            </a:r>
            <a:r>
              <a:rPr lang="en-US" sz="2800" b="1" dirty="0">
                <a:latin typeface="Arial" panose="020B0604020202020204" pitchFamily="34" charset="0"/>
                <a:cs typeface="Arial" panose="020B0604020202020204" pitchFamily="34" charset="0"/>
              </a:rPr>
              <a:t> laptop </a:t>
            </a:r>
            <a:r>
              <a:rPr lang="en-US" sz="2800" b="1" dirty="0" err="1">
                <a:latin typeface="Arial" panose="020B0604020202020204" pitchFamily="34" charset="0"/>
                <a:cs typeface="Arial" panose="020B0604020202020204" pitchFamily="34" charset="0"/>
              </a:rPr>
              <a:t>và</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điện</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thoại</a:t>
            </a:r>
            <a:endParaRPr lang="vi-VN" sz="2800" b="1" dirty="0">
              <a:latin typeface="Arial" panose="020B0604020202020204" pitchFamily="34" charset="0"/>
              <a:cs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extLst>
                  <p:ext uri="{D42A27DB-BD31-4B8C-83A1-F6EECF244321}">
                    <p14:modId xmlns:p14="http://schemas.microsoft.com/office/powerpoint/2010/main" val="3705207998"/>
                  </p:ext>
                </p:extLst>
              </p:nvPr>
            </p:nvGraphicFramePr>
            <p:xfrm>
              <a:off x="5598558" y="50203"/>
              <a:ext cx="5974558" cy="5507159"/>
            </p:xfrm>
            <a:graphic>
              <a:graphicData uri="http://schemas.microsoft.com/office/drawing/2017/model3d">
                <am3d:model3d r:embed="rId6">
                  <am3d:spPr>
                    <a:xfrm>
                      <a:off x="0" y="0"/>
                      <a:ext cx="5974558" cy="5507159"/>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193331" ay="1233875" az="434533"/>
                    <am3d:postTrans dx="0" dy="0" dz="0"/>
                  </am3d:trans>
                  <am3d:raster rName="Office3DRenderer" rVer="16.0.8326">
                    <am3d:blip r:embed="rId7"/>
                  </am3d:raster>
                  <am3d:objViewport viewportSz="70109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7"/>
              <a:stretch>
                <a:fillRect/>
              </a:stretch>
            </p:blipFill>
            <p:spPr>
              <a:xfrm>
                <a:off x="5598558" y="50203"/>
                <a:ext cx="5974558" cy="5507159"/>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9888949" y="1861600"/>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442551" y="4274206"/>
            <a:ext cx="4471632" cy="369332"/>
          </a:xfrm>
          <a:prstGeom prst="rect">
            <a:avLst/>
          </a:prstGeom>
          <a:noFill/>
        </p:spPr>
        <p:txBody>
          <a:bodyPr wrap="square" rtlCol="0">
            <a:spAutoFit/>
          </a:bodyPr>
          <a:lstStyle/>
          <a:p>
            <a:pPr algn="l">
              <a:spcBef>
                <a:spcPts val="300"/>
              </a:spcBef>
              <a:spcAft>
                <a:spcPts val="300"/>
              </a:spcAft>
              <a:buNone/>
            </a:pPr>
            <a:r>
              <a:rPr lang="en-US" dirty="0">
                <a:latin typeface="Arial" panose="020B0604020202020204" pitchFamily="34" charset="0"/>
                <a:cs typeface="Arial" panose="020B0604020202020204" pitchFamily="34" charset="0"/>
              </a:rPr>
              <a:t>GVHD: </a:t>
            </a:r>
            <a:r>
              <a:rPr lang="vi-VN" b="0" i="0" u="none" strike="noStrike" dirty="0">
                <a:solidFill>
                  <a:srgbClr val="080809"/>
                </a:solidFill>
                <a:effectLst/>
                <a:latin typeface="inherit"/>
              </a:rPr>
              <a:t>Bùi Văn Thượng</a:t>
            </a:r>
          </a:p>
        </p:txBody>
      </p:sp>
      <p:sp>
        <p:nvSpPr>
          <p:cNvPr id="26" name="Hình Bầu dục 25">
            <a:extLst>
              <a:ext uri="{FF2B5EF4-FFF2-40B4-BE49-F238E27FC236}">
                <a16:creationId xmlns:a16="http://schemas.microsoft.com/office/drawing/2014/main" id="{E378D0AB-8528-4749-95F8-834D9D014C0B}"/>
              </a:ext>
            </a:extLst>
          </p:cNvPr>
          <p:cNvSpPr/>
          <p:nvPr/>
        </p:nvSpPr>
        <p:spPr>
          <a:xfrm>
            <a:off x="-3401674" y="-2677079"/>
            <a:ext cx="3401674" cy="3436731"/>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7" name="Nhóm 26">
            <a:extLst>
              <a:ext uri="{FF2B5EF4-FFF2-40B4-BE49-F238E27FC236}">
                <a16:creationId xmlns:a16="http://schemas.microsoft.com/office/drawing/2014/main" id="{3BC6479A-61F9-4946-A7FB-F023629B81FC}"/>
              </a:ext>
            </a:extLst>
          </p:cNvPr>
          <p:cNvGrpSpPr/>
          <p:nvPr/>
        </p:nvGrpSpPr>
        <p:grpSpPr>
          <a:xfrm>
            <a:off x="396601" y="7051038"/>
            <a:ext cx="4710565" cy="1104836"/>
            <a:chOff x="389524" y="1719082"/>
            <a:chExt cx="4710565" cy="1104836"/>
          </a:xfrm>
        </p:grpSpPr>
        <p:sp>
          <p:nvSpPr>
            <p:cNvPr id="29" name="Hình chữ nhật: Góc Tròn 28">
              <a:extLst>
                <a:ext uri="{FF2B5EF4-FFF2-40B4-BE49-F238E27FC236}">
                  <a16:creationId xmlns:a16="http://schemas.microsoft.com/office/drawing/2014/main" id="{FB0E5884-DC7F-4031-8883-43FEFF406A16}"/>
                </a:ext>
              </a:extLst>
            </p:cNvPr>
            <p:cNvSpPr/>
            <p:nvPr/>
          </p:nvSpPr>
          <p:spPr>
            <a:xfrm>
              <a:off x="389524" y="1918194"/>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30" name="Hộp Văn bản 29">
              <a:extLst>
                <a:ext uri="{FF2B5EF4-FFF2-40B4-BE49-F238E27FC236}">
                  <a16:creationId xmlns:a16="http://schemas.microsoft.com/office/drawing/2014/main" id="{C69362BD-F991-4C7A-80E1-C51356118B6D}"/>
                </a:ext>
              </a:extLst>
            </p:cNvPr>
            <p:cNvSpPr txBox="1"/>
            <p:nvPr/>
          </p:nvSpPr>
          <p:spPr>
            <a:xfrm>
              <a:off x="1479539" y="2109446"/>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1" name="Hình ảnh 30" descr="Ảnh có chứa đồ họa véc-tơ&#10;&#10;Mô tả được tạo tự động">
              <a:extLst>
                <a:ext uri="{FF2B5EF4-FFF2-40B4-BE49-F238E27FC236}">
                  <a16:creationId xmlns:a16="http://schemas.microsoft.com/office/drawing/2014/main" id="{3414E119-6165-4CBA-9E49-11B39C6D5F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6798" y="1719082"/>
              <a:ext cx="1073678" cy="1073678"/>
            </a:xfrm>
            <a:prstGeom prst="rect">
              <a:avLst/>
            </a:prstGeom>
          </p:spPr>
        </p:pic>
      </p:grpSp>
      <p:grpSp>
        <p:nvGrpSpPr>
          <p:cNvPr id="32" name="Nhóm 31">
            <a:extLst>
              <a:ext uri="{FF2B5EF4-FFF2-40B4-BE49-F238E27FC236}">
                <a16:creationId xmlns:a16="http://schemas.microsoft.com/office/drawing/2014/main" id="{F07C4FD6-1A27-405A-96B1-47B5169BBCC0}"/>
              </a:ext>
            </a:extLst>
          </p:cNvPr>
          <p:cNvGrpSpPr/>
          <p:nvPr/>
        </p:nvGrpSpPr>
        <p:grpSpPr>
          <a:xfrm>
            <a:off x="396601" y="10916337"/>
            <a:ext cx="2242918" cy="1480524"/>
            <a:chOff x="396601" y="3118537"/>
            <a:chExt cx="2242918" cy="1480524"/>
          </a:xfrm>
        </p:grpSpPr>
        <p:sp>
          <p:nvSpPr>
            <p:cNvPr id="33" name="Hình chữ nhật: Góc Tròn 32">
              <a:extLst>
                <a:ext uri="{FF2B5EF4-FFF2-40B4-BE49-F238E27FC236}">
                  <a16:creationId xmlns:a16="http://schemas.microsoft.com/office/drawing/2014/main" id="{FAD3ED22-2503-4C1B-AA61-27610EF1A225}"/>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A5DCF5A7-52E7-4FE8-9B0D-0FD60FE3795C}"/>
                </a:ext>
              </a:extLst>
            </p:cNvPr>
            <p:cNvSpPr txBox="1"/>
            <p:nvPr/>
          </p:nvSpPr>
          <p:spPr>
            <a:xfrm>
              <a:off x="963634" y="33545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5" name="Hình ảnh 34">
              <a:extLst>
                <a:ext uri="{FF2B5EF4-FFF2-40B4-BE49-F238E27FC236}">
                  <a16:creationId xmlns:a16="http://schemas.microsoft.com/office/drawing/2014/main" id="{7FF2AD8E-5FDC-4BC3-95FF-DC59285A42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6123" y="3319176"/>
              <a:ext cx="790636" cy="790636"/>
            </a:xfrm>
            <a:prstGeom prst="rect">
              <a:avLst/>
            </a:prstGeom>
          </p:spPr>
        </p:pic>
      </p:grpSp>
      <p:grpSp>
        <p:nvGrpSpPr>
          <p:cNvPr id="36" name="Nhóm 35">
            <a:extLst>
              <a:ext uri="{FF2B5EF4-FFF2-40B4-BE49-F238E27FC236}">
                <a16:creationId xmlns:a16="http://schemas.microsoft.com/office/drawing/2014/main" id="{6CD6DB6A-E8C3-4314-95D6-ABEFAD5E37C3}"/>
              </a:ext>
            </a:extLst>
          </p:cNvPr>
          <p:cNvGrpSpPr/>
          <p:nvPr/>
        </p:nvGrpSpPr>
        <p:grpSpPr>
          <a:xfrm>
            <a:off x="2844001" y="13735737"/>
            <a:ext cx="2242918" cy="1480524"/>
            <a:chOff x="2844001" y="3118537"/>
            <a:chExt cx="2242918" cy="1480524"/>
          </a:xfrm>
        </p:grpSpPr>
        <p:sp>
          <p:nvSpPr>
            <p:cNvPr id="37" name="Hình chữ nhật: Góc Tròn 36">
              <a:extLst>
                <a:ext uri="{FF2B5EF4-FFF2-40B4-BE49-F238E27FC236}">
                  <a16:creationId xmlns:a16="http://schemas.microsoft.com/office/drawing/2014/main" id="{37757252-30DB-4B5E-B6EE-CCBE2DF2A283}"/>
                </a:ext>
              </a:extLst>
            </p:cNvPr>
            <p:cNvSpPr/>
            <p:nvPr/>
          </p:nvSpPr>
          <p:spPr>
            <a:xfrm>
              <a:off x="2844001" y="3118537"/>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ộp Văn bản 37">
              <a:extLst>
                <a:ext uri="{FF2B5EF4-FFF2-40B4-BE49-F238E27FC236}">
                  <a16:creationId xmlns:a16="http://schemas.microsoft.com/office/drawing/2014/main" id="{6A8F7DF8-1100-4AA3-A873-B6FBD1D2FE4D}"/>
                </a:ext>
              </a:extLst>
            </p:cNvPr>
            <p:cNvSpPr txBox="1"/>
            <p:nvPr/>
          </p:nvSpPr>
          <p:spPr>
            <a:xfrm>
              <a:off x="3420704" y="3368749"/>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709A2DC8-E89E-4112-A56C-41C9FD1F18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34865" y="3252693"/>
              <a:ext cx="816803" cy="816803"/>
            </a:xfrm>
            <a:prstGeom prst="rect">
              <a:avLst/>
            </a:prstGeom>
          </p:spPr>
        </p:pic>
      </p:grpSp>
      <p:grpSp>
        <p:nvGrpSpPr>
          <p:cNvPr id="40" name="Nhóm 39">
            <a:extLst>
              <a:ext uri="{FF2B5EF4-FFF2-40B4-BE49-F238E27FC236}">
                <a16:creationId xmlns:a16="http://schemas.microsoft.com/office/drawing/2014/main" id="{6CD60C89-82B3-4B21-8D3B-9EF8B42024EF}"/>
              </a:ext>
            </a:extLst>
          </p:cNvPr>
          <p:cNvGrpSpPr/>
          <p:nvPr/>
        </p:nvGrpSpPr>
        <p:grpSpPr>
          <a:xfrm>
            <a:off x="396601" y="16636414"/>
            <a:ext cx="2242918" cy="1480524"/>
            <a:chOff x="396601" y="4901614"/>
            <a:chExt cx="2242918" cy="1480524"/>
          </a:xfrm>
        </p:grpSpPr>
        <p:sp>
          <p:nvSpPr>
            <p:cNvPr id="41" name="Hình chữ nhật: Góc Tròn 40">
              <a:extLst>
                <a:ext uri="{FF2B5EF4-FFF2-40B4-BE49-F238E27FC236}">
                  <a16:creationId xmlns:a16="http://schemas.microsoft.com/office/drawing/2014/main" id="{9B441892-5415-4826-8ED4-E84C98D52C9E}"/>
                </a:ext>
              </a:extLst>
            </p:cNvPr>
            <p:cNvSpPr/>
            <p:nvPr/>
          </p:nvSpPr>
          <p:spPr>
            <a:xfrm>
              <a:off x="396601" y="4901614"/>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Hộp Văn bản 41">
              <a:extLst>
                <a:ext uri="{FF2B5EF4-FFF2-40B4-BE49-F238E27FC236}">
                  <a16:creationId xmlns:a16="http://schemas.microsoft.com/office/drawing/2014/main" id="{A5259DA6-FDD9-445C-ADA0-2E35A21E5B3F}"/>
                </a:ext>
              </a:extLst>
            </p:cNvPr>
            <p:cNvSpPr txBox="1"/>
            <p:nvPr/>
          </p:nvSpPr>
          <p:spPr>
            <a:xfrm>
              <a:off x="980684" y="5099355"/>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3" name="Hình ảnh 42">
              <a:extLst>
                <a:ext uri="{FF2B5EF4-FFF2-40B4-BE49-F238E27FC236}">
                  <a16:creationId xmlns:a16="http://schemas.microsoft.com/office/drawing/2014/main" id="{F128E632-7272-4326-869A-2F87670EBF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1509" y="5082390"/>
              <a:ext cx="744338" cy="744338"/>
            </a:xfrm>
            <a:prstGeom prst="rect">
              <a:avLst/>
            </a:prstGeom>
          </p:spPr>
        </p:pic>
      </p:grpSp>
      <p:grpSp>
        <p:nvGrpSpPr>
          <p:cNvPr id="44" name="Nhóm 43">
            <a:extLst>
              <a:ext uri="{FF2B5EF4-FFF2-40B4-BE49-F238E27FC236}">
                <a16:creationId xmlns:a16="http://schemas.microsoft.com/office/drawing/2014/main" id="{E90CA35F-6914-4DD9-B053-F3D74A94C57F}"/>
              </a:ext>
            </a:extLst>
          </p:cNvPr>
          <p:cNvGrpSpPr/>
          <p:nvPr/>
        </p:nvGrpSpPr>
        <p:grpSpPr>
          <a:xfrm>
            <a:off x="2844382" y="20954414"/>
            <a:ext cx="2242918" cy="1480524"/>
            <a:chOff x="2844382" y="4901614"/>
            <a:chExt cx="2242918" cy="1480524"/>
          </a:xfrm>
        </p:grpSpPr>
        <p:sp>
          <p:nvSpPr>
            <p:cNvPr id="45" name="Hình chữ nhật: Góc Tròn 44">
              <a:extLst>
                <a:ext uri="{FF2B5EF4-FFF2-40B4-BE49-F238E27FC236}">
                  <a16:creationId xmlns:a16="http://schemas.microsoft.com/office/drawing/2014/main" id="{154BE8D9-0FCB-435D-8DDF-D7E25F41C683}"/>
                </a:ext>
              </a:extLst>
            </p:cNvPr>
            <p:cNvSpPr/>
            <p:nvPr/>
          </p:nvSpPr>
          <p:spPr>
            <a:xfrm>
              <a:off x="2844382" y="4901614"/>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ộp Văn bản 45">
              <a:extLst>
                <a:ext uri="{FF2B5EF4-FFF2-40B4-BE49-F238E27FC236}">
                  <a16:creationId xmlns:a16="http://schemas.microsoft.com/office/drawing/2014/main" id="{B352A276-9D18-48C3-829A-F405BF4AFDE3}"/>
                </a:ext>
              </a:extLst>
            </p:cNvPr>
            <p:cNvSpPr txBox="1"/>
            <p:nvPr/>
          </p:nvSpPr>
          <p:spPr>
            <a:xfrm>
              <a:off x="3358114" y="50993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7" name="Hình ảnh 46">
              <a:extLst>
                <a:ext uri="{FF2B5EF4-FFF2-40B4-BE49-F238E27FC236}">
                  <a16:creationId xmlns:a16="http://schemas.microsoft.com/office/drawing/2014/main" id="{61E45979-DB31-49B5-ADBB-2D738F1E22B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03506" y="4965667"/>
              <a:ext cx="767741" cy="767741"/>
            </a:xfrm>
            <a:prstGeom prst="rect">
              <a:avLst/>
            </a:prstGeom>
          </p:spPr>
        </p:pic>
      </p:grpSp>
    </p:spTree>
    <p:extLst>
      <p:ext uri="{BB962C8B-B14F-4D97-AF65-F5344CB8AC3E}">
        <p14:creationId xmlns:p14="http://schemas.microsoft.com/office/powerpoint/2010/main" val="833576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Hình Bầu dục 5">
            <a:extLst>
              <a:ext uri="{FF2B5EF4-FFF2-40B4-BE49-F238E27FC236}">
                <a16:creationId xmlns:a16="http://schemas.microsoft.com/office/drawing/2014/main" id="{B9E62DE4-45B6-4EF3-83B1-CE267F030A43}"/>
              </a:ext>
            </a:extLst>
          </p:cNvPr>
          <p:cNvSpPr/>
          <p:nvPr/>
        </p:nvSpPr>
        <p:spPr>
          <a:xfrm rot="8846996">
            <a:off x="-3757034" y="-1271424"/>
            <a:ext cx="10586187" cy="10598946"/>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3986567" y="253356"/>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308353" y="4226055"/>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extLst>
                  <p:ext uri="{D42A27DB-BD31-4B8C-83A1-F6EECF244321}">
                    <p14:modId xmlns:p14="http://schemas.microsoft.com/office/powerpoint/2010/main" val="3892164748"/>
                  </p:ext>
                </p:extLst>
              </p:nvPr>
            </p:nvGraphicFramePr>
            <p:xfrm>
              <a:off x="92823" y="-134543"/>
              <a:ext cx="5888443" cy="5755263"/>
            </p:xfrm>
            <a:graphic>
              <a:graphicData uri="http://schemas.microsoft.com/office/drawing/2017/model3d">
                <am3d:model3d r:embed="rId2">
                  <am3d:spPr>
                    <a:xfrm>
                      <a:off x="0" y="0"/>
                      <a:ext cx="5888443" cy="5755263"/>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428197" ay="1231516" az="527520"/>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92823" y="-134543"/>
                <a:ext cx="5888443" cy="5755263"/>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3703919" y="4951122"/>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1EEE0E55-16EB-4C87-81EB-E9F28EDF4382}"/>
              </a:ext>
            </a:extLst>
          </p:cNvPr>
          <p:cNvSpPr txBox="1"/>
          <p:nvPr/>
        </p:nvSpPr>
        <p:spPr>
          <a:xfrm>
            <a:off x="558792" y="-2673451"/>
            <a:ext cx="4161453" cy="1754326"/>
          </a:xfrm>
          <a:prstGeom prst="rect">
            <a:avLst/>
          </a:prstGeom>
          <a:noFill/>
        </p:spPr>
        <p:txBody>
          <a:bodyPr wrap="square" rtlCol="0">
            <a:spAutoFit/>
          </a:bodyPr>
          <a:lstStyle/>
          <a:p>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6525935" y="1693285"/>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5435920" y="1884537"/>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8661" y="1494173"/>
            <a:ext cx="1073678" cy="1073678"/>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30140" y="8840911"/>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997173" y="9076928"/>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662" y="9041550"/>
            <a:ext cx="790636" cy="790636"/>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877540" y="8840911"/>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454243" y="9091123"/>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8404" y="8975067"/>
            <a:ext cx="816803" cy="816803"/>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430140" y="10623988"/>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014223" y="10821729"/>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5048" y="10804764"/>
            <a:ext cx="744338" cy="744338"/>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2877921" y="10623988"/>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3391653" y="10821728"/>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37045" y="10688041"/>
            <a:ext cx="767741" cy="767741"/>
          </a:xfrm>
          <a:prstGeom prst="rect">
            <a:avLst/>
          </a:prstGeom>
        </p:spPr>
      </p:pic>
      <p:sp>
        <p:nvSpPr>
          <p:cNvPr id="26" name="Hộp Văn bản 25">
            <a:extLst>
              <a:ext uri="{FF2B5EF4-FFF2-40B4-BE49-F238E27FC236}">
                <a16:creationId xmlns:a16="http://schemas.microsoft.com/office/drawing/2014/main" id="{54B004F7-8213-4CCE-BD51-27DCDDA97145}"/>
              </a:ext>
            </a:extLst>
          </p:cNvPr>
          <p:cNvSpPr txBox="1"/>
          <p:nvPr/>
        </p:nvSpPr>
        <p:spPr>
          <a:xfrm>
            <a:off x="6710840" y="452856"/>
            <a:ext cx="4680118"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Kết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luận</a:t>
            </a:r>
            <a:r>
              <a:rPr lang="en-US" sz="5400" b="1" dirty="0">
                <a:solidFill>
                  <a:srgbClr val="438AFE"/>
                </a:solidFill>
                <a:latin typeface="Arial" panose="020B0604020202020204" pitchFamily="34" charset="0"/>
                <a:cs typeface="Arial" panose="020B0604020202020204" pitchFamily="34" charset="0"/>
              </a:rPr>
              <a:t> </a:t>
            </a:r>
            <a:endParaRPr lang="vi-VN" sz="5400" b="1" dirty="0">
              <a:solidFill>
                <a:srgbClr val="438AFE"/>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BA05EAF-F6A8-9BD7-BC04-7E81B8296510}"/>
              </a:ext>
            </a:extLst>
          </p:cNvPr>
          <p:cNvSpPr txBox="1"/>
          <p:nvPr/>
        </p:nvSpPr>
        <p:spPr>
          <a:xfrm>
            <a:off x="5869812" y="1348269"/>
            <a:ext cx="6340108" cy="3693319"/>
          </a:xfrm>
          <a:prstGeom prst="rect">
            <a:avLst/>
          </a:prstGeom>
          <a:noFill/>
        </p:spPr>
        <p:txBody>
          <a:bodyPr wrap="square">
            <a:spAutoFit/>
          </a:bodyPr>
          <a:lstStyle/>
          <a:p>
            <a:pPr>
              <a:buNone/>
            </a:pPr>
            <a:r>
              <a:rPr lang="vi-VN" dirty="0"/>
              <a:t>Dự án đã xây dựng được nền tảng vững chắc với các thành phần chính như backend, frontend và cơ sở dữ liệu. Tuy nhiên, để hệ thống hoạt động hiệu quả và chuyên nghiệp hơn, cần bổ sung các yếu tố quan trọng như:</a:t>
            </a:r>
          </a:p>
          <a:p>
            <a:pPr lvl="1">
              <a:buFont typeface="Arial" panose="020B0604020202020204" pitchFamily="34" charset="0"/>
              <a:buChar char="•"/>
            </a:pPr>
            <a:r>
              <a:rPr lang="vi-VN" b="1" dirty="0"/>
              <a:t>Tăng cường bảo mật</a:t>
            </a:r>
            <a:r>
              <a:rPr lang="vi-VN" dirty="0"/>
              <a:t> (mã hóa, phân quyền, chống tấn công)</a:t>
            </a:r>
          </a:p>
          <a:p>
            <a:pPr lvl="1">
              <a:buFont typeface="Arial" panose="020B0604020202020204" pitchFamily="34" charset="0"/>
              <a:buChar char="•"/>
            </a:pPr>
            <a:r>
              <a:rPr lang="vi-VN" b="1" dirty="0"/>
              <a:t>Tối ưu hiệu suất</a:t>
            </a:r>
            <a:r>
              <a:rPr lang="vi-VN" dirty="0"/>
              <a:t> (caching, database indexing, frontend optimization)</a:t>
            </a:r>
          </a:p>
          <a:p>
            <a:pPr lvl="1">
              <a:buFont typeface="Arial" panose="020B0604020202020204" pitchFamily="34" charset="0"/>
              <a:buChar char="•"/>
            </a:pPr>
            <a:r>
              <a:rPr lang="vi-VN" b="1" dirty="0"/>
              <a:t>Kiểm thử đầy đủ</a:t>
            </a:r>
            <a:r>
              <a:rPr lang="vi-VN" dirty="0"/>
              <a:t> (unit test, integration test, CI/CD)</a:t>
            </a:r>
          </a:p>
          <a:p>
            <a:pPr lvl="1">
              <a:buFont typeface="Arial" panose="020B0604020202020204" pitchFamily="34" charset="0"/>
              <a:buChar char="•"/>
            </a:pPr>
            <a:r>
              <a:rPr lang="vi-VN" b="1" dirty="0"/>
              <a:t>Tài liệu hóa chi tiết</a:t>
            </a:r>
            <a:r>
              <a:rPr lang="vi-VN" dirty="0"/>
              <a:t> (README, tài liệu API)</a:t>
            </a:r>
          </a:p>
          <a:p>
            <a:r>
              <a:rPr lang="vi-VN" dirty="0"/>
              <a:t>Việc hoàn thiện các yếu tố này không chỉ giúp nâng cao chất lượng sản phẩm, mà còn sẵn sàng cho việc triển khai thực tế và mở rộng trong tương lai.</a:t>
            </a:r>
          </a:p>
        </p:txBody>
      </p:sp>
    </p:spTree>
    <p:extLst>
      <p:ext uri="{BB962C8B-B14F-4D97-AF65-F5344CB8AC3E}">
        <p14:creationId xmlns:p14="http://schemas.microsoft.com/office/powerpoint/2010/main" val="1530871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D3ED8EFF-4B16-8F4B-2208-C38F0D94BA93}"/>
            </a:ext>
          </a:extLst>
        </p:cNvPr>
        <p:cNvGrpSpPr/>
        <p:nvPr/>
      </p:nvGrpSpPr>
      <p:grpSpPr>
        <a:xfrm>
          <a:off x="0" y="0"/>
          <a:ext cx="0" cy="0"/>
          <a:chOff x="0" y="0"/>
          <a:chExt cx="0" cy="0"/>
        </a:xfrm>
      </p:grpSpPr>
      <p:sp>
        <p:nvSpPr>
          <p:cNvPr id="6" name="Hình Bầu dục 5">
            <a:extLst>
              <a:ext uri="{FF2B5EF4-FFF2-40B4-BE49-F238E27FC236}">
                <a16:creationId xmlns:a16="http://schemas.microsoft.com/office/drawing/2014/main" id="{CC9FE8CB-F52C-9689-A75B-5F133209D97B}"/>
              </a:ext>
            </a:extLst>
          </p:cNvPr>
          <p:cNvSpPr/>
          <p:nvPr/>
        </p:nvSpPr>
        <p:spPr>
          <a:xfrm rot="8846996">
            <a:off x="5848958" y="-1542480"/>
            <a:ext cx="10586187" cy="10598946"/>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0352B9E7-23EF-1963-8843-EC458F71553B}"/>
              </a:ext>
            </a:extLst>
          </p:cNvPr>
          <p:cNvSpPr/>
          <p:nvPr/>
        </p:nvSpPr>
        <p:spPr>
          <a:xfrm rot="8846996">
            <a:off x="10435154" y="-81976"/>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EED936B3-6B0E-A313-5DDC-A89D2B654618}"/>
              </a:ext>
            </a:extLst>
          </p:cNvPr>
          <p:cNvSpPr/>
          <p:nvPr/>
        </p:nvSpPr>
        <p:spPr>
          <a:xfrm rot="8846996">
            <a:off x="6756940" y="3890723"/>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6397A0D1-345D-ED57-8115-07D8FE6BDC8D}"/>
              </a:ext>
            </a:extLst>
          </p:cNvPr>
          <p:cNvSpPr txBox="1"/>
          <p:nvPr/>
        </p:nvSpPr>
        <p:spPr>
          <a:xfrm>
            <a:off x="558792" y="-2673451"/>
            <a:ext cx="4161453" cy="1754326"/>
          </a:xfrm>
          <a:prstGeom prst="rect">
            <a:avLst/>
          </a:prstGeom>
          <a:noFill/>
        </p:spPr>
        <p:txBody>
          <a:bodyPr wrap="square" rtlCol="0">
            <a:spAutoFit/>
          </a:bodyPr>
          <a:lstStyle/>
          <a:p>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A492C63C-9314-9686-2D31-079AC786FC63}"/>
              </a:ext>
            </a:extLst>
          </p:cNvPr>
          <p:cNvSpPr/>
          <p:nvPr/>
        </p:nvSpPr>
        <p:spPr>
          <a:xfrm>
            <a:off x="-6525935" y="1693285"/>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713F5652-8A6A-9A8B-0A63-AC48A3676229}"/>
              </a:ext>
            </a:extLst>
          </p:cNvPr>
          <p:cNvSpPr txBox="1"/>
          <p:nvPr/>
        </p:nvSpPr>
        <p:spPr>
          <a:xfrm>
            <a:off x="-5435920" y="1884537"/>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D2DCF1A0-B0F3-9782-2F59-BC9E04CB2A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8661" y="1494173"/>
            <a:ext cx="1073678" cy="1073678"/>
          </a:xfrm>
          <a:prstGeom prst="rect">
            <a:avLst/>
          </a:prstGeom>
        </p:spPr>
      </p:pic>
      <p:sp>
        <p:nvSpPr>
          <p:cNvPr id="27" name="Hình chữ nhật: Góc Tròn 26">
            <a:extLst>
              <a:ext uri="{FF2B5EF4-FFF2-40B4-BE49-F238E27FC236}">
                <a16:creationId xmlns:a16="http://schemas.microsoft.com/office/drawing/2014/main" id="{7F6E4CE6-D22D-EE90-3311-42D5E6C42A24}"/>
              </a:ext>
            </a:extLst>
          </p:cNvPr>
          <p:cNvSpPr/>
          <p:nvPr/>
        </p:nvSpPr>
        <p:spPr>
          <a:xfrm>
            <a:off x="430140" y="8840911"/>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C80AE97-A4A9-0D95-7BFE-78BD3EA76AE7}"/>
              </a:ext>
            </a:extLst>
          </p:cNvPr>
          <p:cNvSpPr txBox="1"/>
          <p:nvPr/>
        </p:nvSpPr>
        <p:spPr>
          <a:xfrm>
            <a:off x="997173" y="9076928"/>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105CC0A1-91BB-4600-BCF3-5923B7623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62" y="9041550"/>
            <a:ext cx="790636" cy="790636"/>
          </a:xfrm>
          <a:prstGeom prst="rect">
            <a:avLst/>
          </a:prstGeom>
        </p:spPr>
      </p:pic>
      <p:sp>
        <p:nvSpPr>
          <p:cNvPr id="29" name="Hình chữ nhật: Góc Tròn 28">
            <a:extLst>
              <a:ext uri="{FF2B5EF4-FFF2-40B4-BE49-F238E27FC236}">
                <a16:creationId xmlns:a16="http://schemas.microsoft.com/office/drawing/2014/main" id="{76794A76-5A8D-254D-8D2E-F821DF57F710}"/>
              </a:ext>
            </a:extLst>
          </p:cNvPr>
          <p:cNvSpPr/>
          <p:nvPr/>
        </p:nvSpPr>
        <p:spPr>
          <a:xfrm>
            <a:off x="2877540" y="8840911"/>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EB570FC9-F40A-29A2-5B7E-066578B92E7F}"/>
              </a:ext>
            </a:extLst>
          </p:cNvPr>
          <p:cNvSpPr txBox="1"/>
          <p:nvPr/>
        </p:nvSpPr>
        <p:spPr>
          <a:xfrm>
            <a:off x="3454243" y="9091123"/>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B9C174E4-2DEF-A9B1-FE69-BA2DC5676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8404" y="8975067"/>
            <a:ext cx="816803" cy="816803"/>
          </a:xfrm>
          <a:prstGeom prst="rect">
            <a:avLst/>
          </a:prstGeom>
        </p:spPr>
      </p:pic>
      <p:sp>
        <p:nvSpPr>
          <p:cNvPr id="30" name="Hình chữ nhật: Góc Tròn 29">
            <a:extLst>
              <a:ext uri="{FF2B5EF4-FFF2-40B4-BE49-F238E27FC236}">
                <a16:creationId xmlns:a16="http://schemas.microsoft.com/office/drawing/2014/main" id="{7168A658-919D-4687-681F-7DBB80D0BD6A}"/>
              </a:ext>
            </a:extLst>
          </p:cNvPr>
          <p:cNvSpPr/>
          <p:nvPr/>
        </p:nvSpPr>
        <p:spPr>
          <a:xfrm>
            <a:off x="430140" y="10623988"/>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11E37B57-B972-F2E3-5FF9-4631C7E3AC1E}"/>
              </a:ext>
            </a:extLst>
          </p:cNvPr>
          <p:cNvSpPr txBox="1"/>
          <p:nvPr/>
        </p:nvSpPr>
        <p:spPr>
          <a:xfrm>
            <a:off x="1014223" y="10821729"/>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130E8CB8-BE82-F4A3-C83D-46BAE4A1E4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048" y="10804764"/>
            <a:ext cx="744338" cy="744338"/>
          </a:xfrm>
          <a:prstGeom prst="rect">
            <a:avLst/>
          </a:prstGeom>
        </p:spPr>
      </p:pic>
      <p:sp>
        <p:nvSpPr>
          <p:cNvPr id="31" name="Hình chữ nhật: Góc Tròn 30">
            <a:extLst>
              <a:ext uri="{FF2B5EF4-FFF2-40B4-BE49-F238E27FC236}">
                <a16:creationId xmlns:a16="http://schemas.microsoft.com/office/drawing/2014/main" id="{11ACE05F-9414-F9FA-4784-67C3FCF426E5}"/>
              </a:ext>
            </a:extLst>
          </p:cNvPr>
          <p:cNvSpPr/>
          <p:nvPr/>
        </p:nvSpPr>
        <p:spPr>
          <a:xfrm>
            <a:off x="2877921" y="10623988"/>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1F649A38-93DA-CD2D-865C-0B180F65121B}"/>
              </a:ext>
            </a:extLst>
          </p:cNvPr>
          <p:cNvSpPr txBox="1"/>
          <p:nvPr/>
        </p:nvSpPr>
        <p:spPr>
          <a:xfrm>
            <a:off x="3391653" y="10821728"/>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55EFE7E7-94DC-43FE-E8FA-7852021A78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37045" y="10688041"/>
            <a:ext cx="767741" cy="767741"/>
          </a:xfrm>
          <a:prstGeom prst="rect">
            <a:avLst/>
          </a:prstGeom>
        </p:spPr>
      </p:pic>
      <p:sp>
        <p:nvSpPr>
          <p:cNvPr id="26" name="Hộp Văn bản 25">
            <a:extLst>
              <a:ext uri="{FF2B5EF4-FFF2-40B4-BE49-F238E27FC236}">
                <a16:creationId xmlns:a16="http://schemas.microsoft.com/office/drawing/2014/main" id="{F72CB625-98E3-713F-9105-CA0D68D6E869}"/>
              </a:ext>
            </a:extLst>
          </p:cNvPr>
          <p:cNvSpPr txBox="1"/>
          <p:nvPr/>
        </p:nvSpPr>
        <p:spPr>
          <a:xfrm>
            <a:off x="1125217" y="696656"/>
            <a:ext cx="4680118"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Kết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luận</a:t>
            </a:r>
            <a:r>
              <a:rPr lang="en-US" sz="5400" b="1" dirty="0">
                <a:solidFill>
                  <a:srgbClr val="438AFE"/>
                </a:solidFill>
                <a:latin typeface="Arial" panose="020B0604020202020204" pitchFamily="34" charset="0"/>
                <a:cs typeface="Arial" panose="020B0604020202020204" pitchFamily="34" charset="0"/>
              </a:rPr>
              <a:t> </a:t>
            </a:r>
            <a:endParaRPr lang="vi-VN" sz="5400" b="1" dirty="0">
              <a:solidFill>
                <a:srgbClr val="438AFE"/>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8997DD15-0EE6-B25C-A9EC-2D076502C7AE}"/>
              </a:ext>
            </a:extLst>
          </p:cNvPr>
          <p:cNvSpPr txBox="1"/>
          <p:nvPr/>
        </p:nvSpPr>
        <p:spPr>
          <a:xfrm>
            <a:off x="284188" y="1592069"/>
            <a:ext cx="6683771" cy="4401205"/>
          </a:xfrm>
          <a:prstGeom prst="rect">
            <a:avLst/>
          </a:prstGeom>
          <a:noFill/>
        </p:spPr>
        <p:txBody>
          <a:bodyPr wrap="square">
            <a:spAutoFit/>
          </a:bodyPr>
          <a:lstStyle/>
          <a:p>
            <a:pPr algn="l">
              <a:spcAft>
                <a:spcPts val="600"/>
              </a:spcAft>
              <a:buNone/>
            </a:pPr>
            <a:r>
              <a:rPr lang="vi-VN" b="1" i="0" dirty="0">
                <a:effectLst/>
              </a:rPr>
              <a:t>Điểm mạnh</a:t>
            </a:r>
            <a:r>
              <a:rPr lang="en-US" b="1" i="0" dirty="0">
                <a:effectLst/>
              </a:rPr>
              <a:t>:</a:t>
            </a:r>
            <a:endParaRPr lang="vi-VN" b="1" i="0" dirty="0">
              <a:effectLst/>
            </a:endParaRPr>
          </a:p>
          <a:p>
            <a:pPr algn="l">
              <a:buFont typeface="Arial" panose="020B0604020202020204" pitchFamily="34" charset="0"/>
              <a:buChar char="•"/>
            </a:pPr>
            <a:r>
              <a:rPr lang="vi-VN" b="1" i="0" dirty="0">
                <a:effectLst/>
              </a:rPr>
              <a:t>Giao diện hiện đại</a:t>
            </a:r>
            <a:r>
              <a:rPr lang="vi-VN" b="0" i="0" dirty="0">
                <a:effectLst/>
              </a:rPr>
              <a:t>: Sử dụng Tailwind CSS để tạo giao diện thân thiện và dễ sử dụng.</a:t>
            </a:r>
          </a:p>
          <a:p>
            <a:pPr algn="l">
              <a:buFont typeface="Arial" panose="020B0604020202020204" pitchFamily="34" charset="0"/>
              <a:buChar char="•"/>
            </a:pPr>
            <a:r>
              <a:rPr lang="vi-VN" b="1" i="0" dirty="0">
                <a:effectLst/>
              </a:rPr>
              <a:t>Tích hợp API mạnh mẽ</a:t>
            </a:r>
            <a:r>
              <a:rPr lang="vi-VN" b="0" i="0" dirty="0">
                <a:effectLst/>
              </a:rPr>
              <a:t>: Hệ thống API RESTful hỗ trợ đầy đủ các chức năng từ quản lý người dùng, sản phẩm đến đơn hàng.</a:t>
            </a:r>
          </a:p>
          <a:p>
            <a:pPr algn="l">
              <a:buFont typeface="Arial" panose="020B0604020202020204" pitchFamily="34" charset="0"/>
              <a:buChar char="•"/>
            </a:pPr>
            <a:r>
              <a:rPr lang="vi-VN" b="1" i="0" dirty="0">
                <a:effectLst/>
              </a:rPr>
              <a:t>Quản lý vai trò</a:t>
            </a:r>
            <a:r>
              <a:rPr lang="vi-VN" b="0" i="0" dirty="0">
                <a:effectLst/>
              </a:rPr>
              <a:t>: Phân quyền rõ ràng giữa người dùng và quản trị viên.</a:t>
            </a:r>
          </a:p>
          <a:p>
            <a:pPr algn="l">
              <a:buFont typeface="Arial" panose="020B0604020202020204" pitchFamily="34" charset="0"/>
              <a:buChar char="•"/>
            </a:pPr>
            <a:r>
              <a:rPr lang="vi-VN" b="1" i="0" dirty="0">
                <a:effectLst/>
              </a:rPr>
              <a:t>Hiệu suất tốt</a:t>
            </a:r>
            <a:r>
              <a:rPr lang="vi-VN" b="0" i="0" dirty="0">
                <a:effectLst/>
              </a:rPr>
              <a:t>: Sử dụng Next.js để tối ưu hóa hiệu suất và tốc độ tải trang.</a:t>
            </a:r>
            <a:endParaRPr lang="en-US" b="0" i="0" dirty="0">
              <a:effectLst/>
            </a:endParaRPr>
          </a:p>
          <a:p>
            <a:pPr algn="l">
              <a:spcAft>
                <a:spcPts val="600"/>
              </a:spcAft>
              <a:buNone/>
            </a:pPr>
            <a:r>
              <a:rPr lang="vi-VN" b="1" i="0" dirty="0">
                <a:effectLst/>
              </a:rPr>
              <a:t>Hạn chế</a:t>
            </a:r>
            <a:r>
              <a:rPr lang="en-US" b="1" i="0" dirty="0">
                <a:effectLst/>
              </a:rPr>
              <a:t>:</a:t>
            </a:r>
            <a:endParaRPr lang="vi-VN" b="1" i="0" dirty="0">
              <a:effectLst/>
            </a:endParaRPr>
          </a:p>
          <a:p>
            <a:pPr algn="l">
              <a:buFont typeface="Arial" panose="020B0604020202020204" pitchFamily="34" charset="0"/>
              <a:buChar char="•"/>
            </a:pPr>
            <a:r>
              <a:rPr lang="vi-VN" b="1" i="0" dirty="0">
                <a:effectLst/>
              </a:rPr>
              <a:t>Chưa có tích hợp thanh toán trực tuyến thực tế</a:t>
            </a:r>
            <a:r>
              <a:rPr lang="vi-VN" b="0" i="0" dirty="0">
                <a:effectLst/>
              </a:rPr>
              <a:t>: Hiện tại chỉ hỗ trợ thanh toán khi nhận hàng (COD).</a:t>
            </a:r>
          </a:p>
          <a:p>
            <a:pPr algn="l">
              <a:buFont typeface="Arial" panose="020B0604020202020204" pitchFamily="34" charset="0"/>
              <a:buChar char="•"/>
            </a:pPr>
            <a:r>
              <a:rPr lang="vi-VN" b="1" i="0" dirty="0">
                <a:effectLst/>
              </a:rPr>
              <a:t>Chưa có tính năng nâng cao</a:t>
            </a:r>
            <a:r>
              <a:rPr lang="vi-VN" b="0" i="0" dirty="0">
                <a:effectLst/>
              </a:rPr>
              <a:t>: Như gợi ý sản phẩm dựa trên hành vi người dùng hoặc tích hợp AI.</a:t>
            </a:r>
          </a:p>
          <a:p>
            <a:pPr algn="l">
              <a:buFont typeface="Arial" panose="020B0604020202020204" pitchFamily="34" charset="0"/>
              <a:buChar char="•"/>
            </a:pPr>
            <a:endParaRPr lang="vi-VN" b="0" i="0" dirty="0">
              <a:effectLst/>
            </a:endParaRPr>
          </a:p>
        </p:txBody>
      </p:sp>
      <mc:AlternateContent xmlns:mc="http://schemas.openxmlformats.org/markup-compatibility/2006">
        <mc:Choice xmlns:am3d="http://schemas.microsoft.com/office/drawing/2017/model3d" Requires="am3d">
          <p:graphicFrame>
            <p:nvGraphicFramePr>
              <p:cNvPr id="3" name="Kiểu 3D 4" descr="Laptop - Windows menu">
                <a:extLst>
                  <a:ext uri="{FF2B5EF4-FFF2-40B4-BE49-F238E27FC236}">
                    <a16:creationId xmlns:a16="http://schemas.microsoft.com/office/drawing/2014/main" id="{045CF315-E181-CEBE-02BD-E2EAD18A8E77}"/>
                  </a:ext>
                </a:extLst>
              </p:cNvPr>
              <p:cNvGraphicFramePr>
                <a:graphicFrameLocks noChangeAspect="1"/>
              </p:cNvGraphicFramePr>
              <p:nvPr>
                <p:extLst>
                  <p:ext uri="{D42A27DB-BD31-4B8C-83A1-F6EECF244321}">
                    <p14:modId xmlns:p14="http://schemas.microsoft.com/office/powerpoint/2010/main" val="1139257705"/>
                  </p:ext>
                </p:extLst>
              </p:nvPr>
            </p:nvGraphicFramePr>
            <p:xfrm>
              <a:off x="6679588" y="147054"/>
              <a:ext cx="5717212" cy="4994237"/>
            </p:xfrm>
            <a:graphic>
              <a:graphicData uri="http://schemas.microsoft.com/office/drawing/2017/model3d">
                <am3d:model3d r:embed="rId7">
                  <am3d:spPr>
                    <a:xfrm>
                      <a:off x="0" y="0"/>
                      <a:ext cx="5717212" cy="4994237"/>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128057" ay="-525846" az="-178167"/>
                    <am3d:postTrans dx="0" dy="0" dz="0"/>
                  </am3d:trans>
                  <am3d:raster rName="Office3DRenderer" rVer="16.0.8326">
                    <am3d:blip r:embed="rId8"/>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Kiểu 3D 4" descr="Laptop - Windows menu">
                <a:extLst>
                  <a:ext uri="{FF2B5EF4-FFF2-40B4-BE49-F238E27FC236}">
                    <a16:creationId xmlns:a16="http://schemas.microsoft.com/office/drawing/2014/main" id="{045CF315-E181-CEBE-02BD-E2EAD18A8E77}"/>
                  </a:ext>
                </a:extLst>
              </p:cNvPr>
              <p:cNvPicPr>
                <a:picLocks noGrp="1" noRot="1" noChangeAspect="1" noMove="1" noResize="1" noEditPoints="1" noAdjustHandles="1" noChangeArrowheads="1" noChangeShapeType="1" noCrop="1"/>
              </p:cNvPicPr>
              <p:nvPr/>
            </p:nvPicPr>
            <p:blipFill>
              <a:blip r:embed="rId8"/>
              <a:stretch>
                <a:fillRect/>
              </a:stretch>
            </p:blipFill>
            <p:spPr>
              <a:xfrm>
                <a:off x="6679588" y="147054"/>
                <a:ext cx="5717212" cy="4994237"/>
              </a:xfrm>
              <a:prstGeom prst="rect">
                <a:avLst/>
              </a:prstGeom>
            </p:spPr>
          </p:pic>
        </mc:Fallback>
      </mc:AlternateContent>
      <p:sp>
        <p:nvSpPr>
          <p:cNvPr id="7" name="Hình Bầu dục 23">
            <a:extLst>
              <a:ext uri="{FF2B5EF4-FFF2-40B4-BE49-F238E27FC236}">
                <a16:creationId xmlns:a16="http://schemas.microsoft.com/office/drawing/2014/main" id="{A61894B9-DD46-EEC1-A57F-0BA07EC63335}"/>
              </a:ext>
            </a:extLst>
          </p:cNvPr>
          <p:cNvSpPr/>
          <p:nvPr/>
        </p:nvSpPr>
        <p:spPr>
          <a:xfrm rot="8846996">
            <a:off x="10294501" y="4439893"/>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496291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2FD179D4-59B4-69C4-F7F4-EDD5FA3481CB}"/>
            </a:ext>
          </a:extLst>
        </p:cNvPr>
        <p:cNvGrpSpPr/>
        <p:nvPr/>
      </p:nvGrpSpPr>
      <p:grpSpPr>
        <a:xfrm>
          <a:off x="0" y="0"/>
          <a:ext cx="0" cy="0"/>
          <a:chOff x="0" y="0"/>
          <a:chExt cx="0" cy="0"/>
        </a:xfrm>
      </p:grpSpPr>
      <p:sp>
        <p:nvSpPr>
          <p:cNvPr id="6" name="Hình Bầu dục 5">
            <a:extLst>
              <a:ext uri="{FF2B5EF4-FFF2-40B4-BE49-F238E27FC236}">
                <a16:creationId xmlns:a16="http://schemas.microsoft.com/office/drawing/2014/main" id="{3610D5A6-8BAF-BF7E-8C21-F7ECA7ACB55F}"/>
              </a:ext>
            </a:extLst>
          </p:cNvPr>
          <p:cNvSpPr/>
          <p:nvPr/>
        </p:nvSpPr>
        <p:spPr>
          <a:xfrm rot="8846996">
            <a:off x="-3757034" y="-1271424"/>
            <a:ext cx="10586187" cy="10598946"/>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3236035C-AA53-ABB7-6ADC-EC9973025A9A}"/>
              </a:ext>
            </a:extLst>
          </p:cNvPr>
          <p:cNvSpPr/>
          <p:nvPr/>
        </p:nvSpPr>
        <p:spPr>
          <a:xfrm rot="8846996">
            <a:off x="3986567" y="253356"/>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E0F8755A-317A-BA16-6228-5DE43B202430}"/>
              </a:ext>
            </a:extLst>
          </p:cNvPr>
          <p:cNvSpPr/>
          <p:nvPr/>
        </p:nvSpPr>
        <p:spPr>
          <a:xfrm rot="8846996">
            <a:off x="308353" y="4226055"/>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CFB94B1A-8D72-A32A-6474-900ECFCBD0BB}"/>
                  </a:ext>
                </a:extLst>
              </p:cNvPr>
              <p:cNvGraphicFramePr>
                <a:graphicFrameLocks noChangeAspect="1"/>
              </p:cNvGraphicFramePr>
              <p:nvPr>
                <p:extLst>
                  <p:ext uri="{D42A27DB-BD31-4B8C-83A1-F6EECF244321}">
                    <p14:modId xmlns:p14="http://schemas.microsoft.com/office/powerpoint/2010/main" val="4208373410"/>
                  </p:ext>
                </p:extLst>
              </p:nvPr>
            </p:nvGraphicFramePr>
            <p:xfrm>
              <a:off x="92823" y="-134543"/>
              <a:ext cx="5888443" cy="5755263"/>
            </p:xfrm>
            <a:graphic>
              <a:graphicData uri="http://schemas.microsoft.com/office/drawing/2017/model3d">
                <am3d:model3d r:embed="rId2">
                  <am3d:spPr>
                    <a:xfrm>
                      <a:off x="0" y="0"/>
                      <a:ext cx="5888443" cy="5755263"/>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428197" ay="1231516" az="527520"/>
                    <am3d:postTrans dx="0" dy="0" dz="0"/>
                  </am3d:trans>
                  <am3d:raster rName="Office3DRenderer" rVer="16.0.8326">
                    <am3d:blip r:embed="rId3"/>
                  </am3d:raster>
                  <am3d:objViewport viewportSz="69887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CFB94B1A-8D72-A32A-6474-900ECFCBD0BB}"/>
                  </a:ext>
                </a:extLst>
              </p:cNvPr>
              <p:cNvPicPr>
                <a:picLocks noGrp="1" noRot="1" noChangeAspect="1" noMove="1" noResize="1" noEditPoints="1" noAdjustHandles="1" noChangeArrowheads="1" noChangeShapeType="1" noCrop="1"/>
              </p:cNvPicPr>
              <p:nvPr/>
            </p:nvPicPr>
            <p:blipFill>
              <a:blip r:embed="rId3"/>
              <a:stretch>
                <a:fillRect/>
              </a:stretch>
            </p:blipFill>
            <p:spPr>
              <a:xfrm>
                <a:off x="92823" y="-134543"/>
                <a:ext cx="5888443" cy="5755263"/>
              </a:xfrm>
              <a:prstGeom prst="rect">
                <a:avLst/>
              </a:prstGeom>
            </p:spPr>
          </p:pic>
        </mc:Fallback>
      </mc:AlternateContent>
      <p:sp>
        <p:nvSpPr>
          <p:cNvPr id="24" name="Hình Bầu dục 23">
            <a:extLst>
              <a:ext uri="{FF2B5EF4-FFF2-40B4-BE49-F238E27FC236}">
                <a16:creationId xmlns:a16="http://schemas.microsoft.com/office/drawing/2014/main" id="{FBC8D903-52ED-DADC-B475-6FAFC112E679}"/>
              </a:ext>
            </a:extLst>
          </p:cNvPr>
          <p:cNvSpPr/>
          <p:nvPr/>
        </p:nvSpPr>
        <p:spPr>
          <a:xfrm rot="8846996">
            <a:off x="3703919" y="4951122"/>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4D0F2287-3A03-75A8-FFE1-1D58011D5A26}"/>
              </a:ext>
            </a:extLst>
          </p:cNvPr>
          <p:cNvSpPr txBox="1"/>
          <p:nvPr/>
        </p:nvSpPr>
        <p:spPr>
          <a:xfrm>
            <a:off x="558792" y="-2673451"/>
            <a:ext cx="4161453" cy="1754326"/>
          </a:xfrm>
          <a:prstGeom prst="rect">
            <a:avLst/>
          </a:prstGeom>
          <a:noFill/>
        </p:spPr>
        <p:txBody>
          <a:bodyPr wrap="square" rtlCol="0">
            <a:spAutoFit/>
          </a:bodyPr>
          <a:lstStyle/>
          <a:p>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809B5744-2729-92CF-C90E-77B2B881BE06}"/>
              </a:ext>
            </a:extLst>
          </p:cNvPr>
          <p:cNvSpPr/>
          <p:nvPr/>
        </p:nvSpPr>
        <p:spPr>
          <a:xfrm>
            <a:off x="-6525935" y="1693285"/>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51528166-2A65-0D88-D156-DCEDCBA583F5}"/>
              </a:ext>
            </a:extLst>
          </p:cNvPr>
          <p:cNvSpPr txBox="1"/>
          <p:nvPr/>
        </p:nvSpPr>
        <p:spPr>
          <a:xfrm>
            <a:off x="-5435920" y="1884537"/>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4BE11708-1203-F9BB-2221-D4D2F0CE9C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8661" y="1494173"/>
            <a:ext cx="1073678" cy="1073678"/>
          </a:xfrm>
          <a:prstGeom prst="rect">
            <a:avLst/>
          </a:prstGeom>
        </p:spPr>
      </p:pic>
      <p:sp>
        <p:nvSpPr>
          <p:cNvPr id="27" name="Hình chữ nhật: Góc Tròn 26">
            <a:extLst>
              <a:ext uri="{FF2B5EF4-FFF2-40B4-BE49-F238E27FC236}">
                <a16:creationId xmlns:a16="http://schemas.microsoft.com/office/drawing/2014/main" id="{3447EB31-6680-4959-FD78-4E8F31B61077}"/>
              </a:ext>
            </a:extLst>
          </p:cNvPr>
          <p:cNvSpPr/>
          <p:nvPr/>
        </p:nvSpPr>
        <p:spPr>
          <a:xfrm>
            <a:off x="430140" y="8840911"/>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E5B4B4C8-C6CF-F9D3-EFBE-22B6D6CD229B}"/>
              </a:ext>
            </a:extLst>
          </p:cNvPr>
          <p:cNvSpPr txBox="1"/>
          <p:nvPr/>
        </p:nvSpPr>
        <p:spPr>
          <a:xfrm>
            <a:off x="997173" y="9076928"/>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E1996FA0-E34B-1282-432B-EAB65E256C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662" y="9041550"/>
            <a:ext cx="790636" cy="790636"/>
          </a:xfrm>
          <a:prstGeom prst="rect">
            <a:avLst/>
          </a:prstGeom>
        </p:spPr>
      </p:pic>
      <p:sp>
        <p:nvSpPr>
          <p:cNvPr id="29" name="Hình chữ nhật: Góc Tròn 28">
            <a:extLst>
              <a:ext uri="{FF2B5EF4-FFF2-40B4-BE49-F238E27FC236}">
                <a16:creationId xmlns:a16="http://schemas.microsoft.com/office/drawing/2014/main" id="{85BE83FE-EC77-E280-87AE-E1D1EBA760FD}"/>
              </a:ext>
            </a:extLst>
          </p:cNvPr>
          <p:cNvSpPr/>
          <p:nvPr/>
        </p:nvSpPr>
        <p:spPr>
          <a:xfrm>
            <a:off x="2877540" y="8840911"/>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29A4B518-7591-3AAA-6BBD-27D51DEC256E}"/>
              </a:ext>
            </a:extLst>
          </p:cNvPr>
          <p:cNvSpPr txBox="1"/>
          <p:nvPr/>
        </p:nvSpPr>
        <p:spPr>
          <a:xfrm>
            <a:off x="3454243" y="9091123"/>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0050030F-2670-6EF7-F554-B4956786F6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8404" y="8975067"/>
            <a:ext cx="816803" cy="816803"/>
          </a:xfrm>
          <a:prstGeom prst="rect">
            <a:avLst/>
          </a:prstGeom>
        </p:spPr>
      </p:pic>
      <p:sp>
        <p:nvSpPr>
          <p:cNvPr id="30" name="Hình chữ nhật: Góc Tròn 29">
            <a:extLst>
              <a:ext uri="{FF2B5EF4-FFF2-40B4-BE49-F238E27FC236}">
                <a16:creationId xmlns:a16="http://schemas.microsoft.com/office/drawing/2014/main" id="{8BCD9454-5DE5-D273-FC9D-7D7A7AA273DA}"/>
              </a:ext>
            </a:extLst>
          </p:cNvPr>
          <p:cNvSpPr/>
          <p:nvPr/>
        </p:nvSpPr>
        <p:spPr>
          <a:xfrm>
            <a:off x="430140" y="10623988"/>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CB46BE5C-A9AC-661E-676B-E84A580AEF84}"/>
              </a:ext>
            </a:extLst>
          </p:cNvPr>
          <p:cNvSpPr txBox="1"/>
          <p:nvPr/>
        </p:nvSpPr>
        <p:spPr>
          <a:xfrm>
            <a:off x="1014223" y="10821729"/>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D672C87E-5065-7174-968E-BAC41DC1B6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5048" y="10804764"/>
            <a:ext cx="744338" cy="744338"/>
          </a:xfrm>
          <a:prstGeom prst="rect">
            <a:avLst/>
          </a:prstGeom>
        </p:spPr>
      </p:pic>
      <p:sp>
        <p:nvSpPr>
          <p:cNvPr id="31" name="Hình chữ nhật: Góc Tròn 30">
            <a:extLst>
              <a:ext uri="{FF2B5EF4-FFF2-40B4-BE49-F238E27FC236}">
                <a16:creationId xmlns:a16="http://schemas.microsoft.com/office/drawing/2014/main" id="{67B294CF-F641-7B83-CC96-009B24C2763E}"/>
              </a:ext>
            </a:extLst>
          </p:cNvPr>
          <p:cNvSpPr/>
          <p:nvPr/>
        </p:nvSpPr>
        <p:spPr>
          <a:xfrm>
            <a:off x="2877921" y="10623988"/>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46C87BEF-0387-6597-CE96-62B3863232C8}"/>
              </a:ext>
            </a:extLst>
          </p:cNvPr>
          <p:cNvSpPr txBox="1"/>
          <p:nvPr/>
        </p:nvSpPr>
        <p:spPr>
          <a:xfrm>
            <a:off x="3391653" y="10821728"/>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BD982A15-E2E9-89F4-3EF7-290C07D260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37045" y="10688041"/>
            <a:ext cx="767741" cy="767741"/>
          </a:xfrm>
          <a:prstGeom prst="rect">
            <a:avLst/>
          </a:prstGeom>
        </p:spPr>
      </p:pic>
      <p:sp>
        <p:nvSpPr>
          <p:cNvPr id="26" name="Hộp Văn bản 25">
            <a:extLst>
              <a:ext uri="{FF2B5EF4-FFF2-40B4-BE49-F238E27FC236}">
                <a16:creationId xmlns:a16="http://schemas.microsoft.com/office/drawing/2014/main" id="{C91229B3-13B2-62EF-68F3-854B02E13491}"/>
              </a:ext>
            </a:extLst>
          </p:cNvPr>
          <p:cNvSpPr txBox="1"/>
          <p:nvPr/>
        </p:nvSpPr>
        <p:spPr>
          <a:xfrm>
            <a:off x="6710840" y="452856"/>
            <a:ext cx="4680118"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Kết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luận</a:t>
            </a:r>
            <a:r>
              <a:rPr lang="en-US" sz="5400" b="1" dirty="0">
                <a:solidFill>
                  <a:srgbClr val="438AFE"/>
                </a:solidFill>
                <a:latin typeface="Arial" panose="020B0604020202020204" pitchFamily="34" charset="0"/>
                <a:cs typeface="Arial" panose="020B0604020202020204" pitchFamily="34" charset="0"/>
              </a:rPr>
              <a:t> </a:t>
            </a:r>
            <a:endParaRPr lang="vi-VN" sz="5400" b="1" dirty="0">
              <a:solidFill>
                <a:srgbClr val="438AFE"/>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968179C-6746-1FBB-1C6E-CAAD6368C55A}"/>
              </a:ext>
            </a:extLst>
          </p:cNvPr>
          <p:cNvSpPr txBox="1"/>
          <p:nvPr/>
        </p:nvSpPr>
        <p:spPr>
          <a:xfrm>
            <a:off x="5869812" y="1348269"/>
            <a:ext cx="6340108" cy="3770263"/>
          </a:xfrm>
          <a:prstGeom prst="rect">
            <a:avLst/>
          </a:prstGeom>
          <a:noFill/>
        </p:spPr>
        <p:txBody>
          <a:bodyPr wrap="square">
            <a:spAutoFit/>
          </a:bodyPr>
          <a:lstStyle/>
          <a:p>
            <a:pPr algn="l">
              <a:spcAft>
                <a:spcPts val="600"/>
              </a:spcAft>
              <a:buNone/>
            </a:pPr>
            <a:r>
              <a:rPr lang="vi-VN" b="1" i="0" dirty="0">
                <a:effectLst/>
              </a:rPr>
              <a:t>Tiềm năng phát triển</a:t>
            </a:r>
          </a:p>
          <a:p>
            <a:pPr algn="l">
              <a:buFont typeface="Arial" panose="020B0604020202020204" pitchFamily="34" charset="0"/>
              <a:buChar char="•"/>
            </a:pPr>
            <a:r>
              <a:rPr lang="vi-VN" b="0" i="0" dirty="0">
                <a:effectLst/>
              </a:rPr>
              <a:t>Tích hợp các cổng thanh toán trực tuyến như PayPal, Stripe.</a:t>
            </a:r>
          </a:p>
          <a:p>
            <a:pPr algn="l">
              <a:buFont typeface="Arial" panose="020B0604020202020204" pitchFamily="34" charset="0"/>
              <a:buChar char="•"/>
            </a:pPr>
            <a:r>
              <a:rPr lang="vi-VN" b="0" i="0" dirty="0">
                <a:effectLst/>
              </a:rPr>
              <a:t>Xây dựng hệ thống gợi ý sản phẩm dựa trên hành vi người dùng.</a:t>
            </a:r>
          </a:p>
          <a:p>
            <a:pPr algn="l">
              <a:buFont typeface="Arial" panose="020B0604020202020204" pitchFamily="34" charset="0"/>
              <a:buChar char="•"/>
            </a:pPr>
            <a:r>
              <a:rPr lang="vi-VN" b="0" i="0" dirty="0">
                <a:effectLst/>
              </a:rPr>
              <a:t>Tối ưu hóa SEO và hiệu suất để mở rộng quy mô người dùng.</a:t>
            </a:r>
          </a:p>
          <a:p>
            <a:pPr algn="l">
              <a:buFont typeface="Arial" panose="020B0604020202020204" pitchFamily="34" charset="0"/>
              <a:buChar char="•"/>
            </a:pPr>
            <a:r>
              <a:rPr lang="vi-VN" b="0" i="0" dirty="0">
                <a:effectLst/>
              </a:rPr>
              <a:t>Phát triển ứng dụng di động dựa trên React Native.</a:t>
            </a:r>
            <a:endParaRPr lang="en-US" b="0" i="0" dirty="0">
              <a:effectLst/>
            </a:endParaRPr>
          </a:p>
          <a:p>
            <a:pPr algn="l"/>
            <a:endParaRPr lang="en-US" b="0" i="0" dirty="0">
              <a:effectLst/>
            </a:endParaRPr>
          </a:p>
          <a:p>
            <a:pPr algn="l"/>
            <a:r>
              <a:rPr lang="vi-VN" b="0" i="0" dirty="0">
                <a:effectLst/>
              </a:rPr>
              <a:t>Dự án đã hoàn thành tốt các chức năng cơ bản của một hệ thống thương mại điện tử. Với nền tảng công nghệ hiện đại và cấu trúc rõ ràng, dự án có tiềm năng mở rộng và phát triển thêm nhiều tính năng nâng cao trong tương lai.</a:t>
            </a:r>
          </a:p>
        </p:txBody>
      </p:sp>
    </p:spTree>
    <p:extLst>
      <p:ext uri="{BB962C8B-B14F-4D97-AF65-F5344CB8AC3E}">
        <p14:creationId xmlns:p14="http://schemas.microsoft.com/office/powerpoint/2010/main" val="733061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4BB7EDCF-AFEC-4FC7-96EE-E74007DFCC87}"/>
              </a:ext>
            </a:extLst>
          </p:cNvPr>
          <p:cNvSpPr txBox="1"/>
          <p:nvPr/>
        </p:nvSpPr>
        <p:spPr>
          <a:xfrm>
            <a:off x="5991223" y="2641139"/>
            <a:ext cx="2868706" cy="584775"/>
          </a:xfrm>
          <a:prstGeom prst="rect">
            <a:avLst/>
          </a:prstGeom>
          <a:noFill/>
        </p:spPr>
        <p:txBody>
          <a:bodyPr wrap="square" rtlCol="0">
            <a:spAutoFit/>
          </a:bodyPr>
          <a:lstStyle/>
          <a:p>
            <a:r>
              <a:rPr lang="en-US" sz="3200" b="1">
                <a:latin typeface="Arial" panose="020B0604020202020204" pitchFamily="34" charset="0"/>
                <a:cs typeface="Arial" panose="020B0604020202020204" pitchFamily="34" charset="0"/>
              </a:rPr>
              <a:t>Group Name</a:t>
            </a:r>
            <a:endParaRPr lang="vi-VN" sz="3200" b="1">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0EB94A77-D163-42CB-B98D-B353189D66E1}"/>
              </a:ext>
            </a:extLst>
          </p:cNvPr>
          <p:cNvSpPr/>
          <p:nvPr/>
        </p:nvSpPr>
        <p:spPr>
          <a:xfrm>
            <a:off x="0" y="0"/>
            <a:ext cx="12192000" cy="6858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ình Bầu dục 3">
            <a:extLst>
              <a:ext uri="{FF2B5EF4-FFF2-40B4-BE49-F238E27FC236}">
                <a16:creationId xmlns:a16="http://schemas.microsoft.com/office/drawing/2014/main" id="{888DD805-7A4B-486C-991C-953D3BB7C582}"/>
              </a:ext>
            </a:extLst>
          </p:cNvPr>
          <p:cNvSpPr/>
          <p:nvPr/>
        </p:nvSpPr>
        <p:spPr>
          <a:xfrm>
            <a:off x="5517123" y="2145667"/>
            <a:ext cx="1084729" cy="1080247"/>
          </a:xfrm>
          <a:prstGeom prst="ellipse">
            <a:avLst/>
          </a:prstGeom>
          <a:blipFill>
            <a:blip r:embed="rId2">
              <a:extLst>
                <a:ext uri="{28A0092B-C50C-407E-A947-70E740481C1C}">
                  <a14:useLocalDpi xmlns:a14="http://schemas.microsoft.com/office/drawing/2010/main" val="0"/>
                </a:ext>
              </a:extLst>
            </a:blip>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0571426C-8397-435E-9013-3A7E9B9E9666}"/>
              </a:ext>
            </a:extLst>
          </p:cNvPr>
          <p:cNvSpPr txBox="1"/>
          <p:nvPr/>
        </p:nvSpPr>
        <p:spPr>
          <a:xfrm>
            <a:off x="4625134" y="3429000"/>
            <a:ext cx="2868705" cy="369332"/>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Thanks For Watching!</a:t>
            </a:r>
            <a:endParaRPr lang="vi-VN"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413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27FB4-F019-FB49-0979-DB1094D6F72F}"/>
            </a:ext>
          </a:extLst>
        </p:cNvPr>
        <p:cNvGrpSpPr/>
        <p:nvPr/>
      </p:nvGrpSpPr>
      <p:grpSpPr>
        <a:xfrm>
          <a:off x="0" y="0"/>
          <a:ext cx="0" cy="0"/>
          <a:chOff x="0" y="0"/>
          <a:chExt cx="0" cy="0"/>
        </a:xfrm>
      </p:grpSpPr>
      <p:sp>
        <p:nvSpPr>
          <p:cNvPr id="3" name="Hộp Văn bản 2">
            <a:extLst>
              <a:ext uri="{FF2B5EF4-FFF2-40B4-BE49-F238E27FC236}">
                <a16:creationId xmlns:a16="http://schemas.microsoft.com/office/drawing/2014/main" id="{17C14349-87E6-3335-40C3-1AB1056FE035}"/>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D74A9A2-3455-1FFD-15E4-D6835EA295DD}"/>
              </a:ext>
            </a:extLst>
          </p:cNvPr>
          <p:cNvSpPr/>
          <p:nvPr/>
        </p:nvSpPr>
        <p:spPr>
          <a:xfrm rot="8846996">
            <a:off x="6308674" y="-17139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2820EBF3-31AD-FCEB-A62B-C34FF1A7F289}"/>
              </a:ext>
            </a:extLst>
          </p:cNvPr>
          <p:cNvSpPr/>
          <p:nvPr/>
        </p:nvSpPr>
        <p:spPr>
          <a:xfrm rot="8846996">
            <a:off x="5310141" y="632454"/>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0890DF63-FBE7-51D2-BD55-548071BA58F2}"/>
              </a:ext>
            </a:extLst>
          </p:cNvPr>
          <p:cNvSpPr txBox="1"/>
          <p:nvPr/>
        </p:nvSpPr>
        <p:spPr>
          <a:xfrm>
            <a:off x="3851782" y="247428"/>
            <a:ext cx="4913232"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Lời</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mở</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đầu</a:t>
            </a:r>
            <a:endParaRPr lang="vi-VN" sz="5400" b="1" dirty="0">
              <a:solidFill>
                <a:srgbClr val="438AFE"/>
              </a:solidFill>
              <a:latin typeface="Arial" panose="020B0604020202020204" pitchFamily="34" charset="0"/>
              <a:cs typeface="Arial" panose="020B0604020202020204" pitchFamily="34" charset="0"/>
            </a:endParaRPr>
          </a:p>
        </p:txBody>
      </p:sp>
      <p:sp>
        <p:nvSpPr>
          <p:cNvPr id="25" name="Hình Bầu dục 24">
            <a:extLst>
              <a:ext uri="{FF2B5EF4-FFF2-40B4-BE49-F238E27FC236}">
                <a16:creationId xmlns:a16="http://schemas.microsoft.com/office/drawing/2014/main" id="{8D6B8022-BF5A-3F02-F19D-0A3CD9630EA3}"/>
              </a:ext>
            </a:extLst>
          </p:cNvPr>
          <p:cNvSpPr/>
          <p:nvPr/>
        </p:nvSpPr>
        <p:spPr>
          <a:xfrm rot="8846996">
            <a:off x="6616753" y="4858066"/>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Hình Bầu dục 23">
            <a:extLst>
              <a:ext uri="{FF2B5EF4-FFF2-40B4-BE49-F238E27FC236}">
                <a16:creationId xmlns:a16="http://schemas.microsoft.com/office/drawing/2014/main" id="{58B1EE94-9831-62E5-C650-09103ACF6132}"/>
              </a:ext>
            </a:extLst>
          </p:cNvPr>
          <p:cNvSpPr/>
          <p:nvPr/>
        </p:nvSpPr>
        <p:spPr>
          <a:xfrm rot="8846996">
            <a:off x="9888949" y="1861600"/>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69A27B4D-433B-3198-32C2-AB22CF866CE6}"/>
              </a:ext>
            </a:extLst>
          </p:cNvPr>
          <p:cNvSpPr txBox="1"/>
          <p:nvPr/>
        </p:nvSpPr>
        <p:spPr>
          <a:xfrm>
            <a:off x="1624290" y="1720840"/>
            <a:ext cx="8943418" cy="2862322"/>
          </a:xfrm>
          <a:prstGeom prst="rect">
            <a:avLst/>
          </a:prstGeom>
          <a:noFill/>
        </p:spPr>
        <p:txBody>
          <a:bodyPr wrap="square" rtlCol="0">
            <a:spAutoFit/>
          </a:bodyPr>
          <a:lstStyle/>
          <a:p>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tại</a:t>
            </a: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Khoa Công </a:t>
            </a:r>
            <a:r>
              <a:rPr lang="en-US" sz="2000" b="1" dirty="0" err="1">
                <a:latin typeface="Arial" panose="020B0604020202020204" pitchFamily="34" charset="0"/>
                <a:cs typeface="Arial" panose="020B0604020202020204" pitchFamily="34" charset="0"/>
              </a:rPr>
              <a:t>nghệ</a:t>
            </a:r>
            <a:r>
              <a:rPr lang="en-US" sz="2000" b="1" dirty="0">
                <a:latin typeface="Arial" panose="020B0604020202020204" pitchFamily="34" charset="0"/>
                <a:cs typeface="Arial" panose="020B0604020202020204" pitchFamily="34" charset="0"/>
              </a:rPr>
              <a:t> Thông tin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chưa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hệ</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thống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chính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thức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lý</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toàn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bộ</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trình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đồ</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tốt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nghiệp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sinh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viên</a:t>
            </a:r>
            <a:r>
              <a:rPr lang="en-US" sz="2000" dirty="0">
                <a:latin typeface="Arial" panose="020B0604020202020204" pitchFamily="34" charset="0"/>
                <a:cs typeface="Arial" panose="020B0604020202020204" pitchFamily="34" charset="0"/>
              </a:rPr>
              <a:t>. Các </a:t>
            </a:r>
            <a:r>
              <a:rPr lang="en-US" sz="2000" dirty="0" err="1">
                <a:latin typeface="Arial" panose="020B0604020202020204" pitchFamily="34" charset="0"/>
                <a:cs typeface="Arial" panose="020B0604020202020204" pitchFamily="34" charset="0"/>
              </a:rPr>
              <a:t>hoạt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như</a:t>
            </a:r>
            <a:r>
              <a:rPr lang="en-US" sz="2000"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đăng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ký</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đề</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tài</a:t>
            </a:r>
            <a:r>
              <a:rPr lang="en-US" sz="2000"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phân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công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giảng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viên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hướng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dẫn</a:t>
            </a:r>
            <a:r>
              <a:rPr lang="en-US" sz="2000"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theo</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dõi</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tiến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độ</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đánh</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giá</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kết</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quả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vẫn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chủ</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yếu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qua </a:t>
            </a:r>
            <a:r>
              <a:rPr lang="en-US" sz="2000" dirty="0" err="1">
                <a:latin typeface="Arial" panose="020B0604020202020204" pitchFamily="34" charset="0"/>
                <a:cs typeface="Arial" panose="020B0604020202020204" pitchFamily="34" charset="0"/>
              </a:rPr>
              <a:t>hình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thức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thủ</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Điều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này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dẫn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đến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khăn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việc</a:t>
            </a:r>
            <a:r>
              <a:rPr lang="en-US" sz="2000"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kiểm</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soát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dẫn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đến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rủi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về</a:t>
            </a:r>
            <a:r>
              <a:rPr lang="en-US" sz="2000"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thất</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lạc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thông</a:t>
            </a:r>
            <a:r>
              <a:rPr lang="en-US" sz="2000" b="1" dirty="0">
                <a:latin typeface="Arial" panose="020B0604020202020204" pitchFamily="34" charset="0"/>
                <a:cs typeface="Arial" panose="020B0604020202020204" pitchFamily="34" charset="0"/>
              </a:rPr>
              <a:t> tin</a:t>
            </a:r>
            <a:r>
              <a:rPr lang="en-US" sz="2000"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chậm</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trễ</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khó</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khăn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việc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báo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thống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kê</a:t>
            </a:r>
            <a:r>
              <a:rPr lang="en-US" sz="2000" dirty="0">
                <a:latin typeface="Arial" panose="020B0604020202020204" pitchFamily="34" charset="0"/>
                <a:cs typeface="Arial" panose="020B0604020202020204" pitchFamily="34" charset="0"/>
              </a:rPr>
              <a:t>.</a:t>
            </a:r>
          </a:p>
          <a:p>
            <a:r>
              <a:rPr lang="en-US" sz="2000" dirty="0">
                <a:latin typeface="Arial" panose="020B0604020202020204" pitchFamily="34" charset="0"/>
                <a:cs typeface="Arial" panose="020B0604020202020204" pitchFamily="34" charset="0"/>
              </a:rPr>
              <a:t>Do </a:t>
            </a:r>
            <a:r>
              <a:rPr lang="en-US" sz="2000" dirty="0" err="1">
                <a:latin typeface="Arial" panose="020B0604020202020204" pitchFamily="34" charset="0"/>
                <a:cs typeface="Arial" panose="020B0604020202020204" pitchFamily="34" charset="0"/>
              </a:rPr>
              <a:t>đó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nhóm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sẽ</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đồ</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Hệ</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thống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lý</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đồ</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tốt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nghiệp</a:t>
            </a:r>
            <a:r>
              <a:rPr lang="en-US" sz="2000" dirty="0">
                <a:latin typeface="Arial" panose="020B0604020202020204" pitchFamily="34" charset="0"/>
                <a:cs typeface="Arial" panose="020B0604020202020204" pitchFamily="34" charset="0"/>
              </a:rPr>
              <a:t> online” </a:t>
            </a:r>
            <a:r>
              <a:rPr lang="en-US" sz="2000" dirty="0" err="1">
                <a:latin typeface="Arial" panose="020B0604020202020204" pitchFamily="34" charset="0"/>
                <a:cs typeface="Arial" panose="020B0604020202020204" pitchFamily="34" charset="0"/>
              </a:rPr>
              <a:t>nhằm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chuẩn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hóa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tập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trung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hóa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hỗ</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trợ</a:t>
            </a:r>
            <a:r>
              <a:rPr lang="en-US" sz="2000" dirty="0">
                <a:latin typeface="Arial" panose="020B0604020202020204" pitchFamily="34" charset="0"/>
                <a:cs typeface="Arial" panose="020B0604020202020204" pitchFamily="34" charset="0"/>
              </a:rPr>
              <a:t> Khoa CNTT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việc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tổ</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chức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giám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trình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đồ</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hơn</a:t>
            </a:r>
            <a:r>
              <a:rPr lang="en-US" sz="2000" dirty="0">
                <a:latin typeface="Arial" panose="020B0604020202020204" pitchFamily="34" charset="0"/>
                <a:cs typeface="Arial" panose="020B0604020202020204" pitchFamily="34" charset="0"/>
              </a:rPr>
              <a:t>.</a:t>
            </a:r>
            <a:endParaRPr lang="en-US" sz="2000" dirty="0">
              <a:effectLst/>
              <a:latin typeface="Arial" panose="020B0604020202020204" pitchFamily="34" charset="0"/>
              <a:cs typeface="Arial" panose="020B0604020202020204" pitchFamily="34" charset="0"/>
            </a:endParaRPr>
          </a:p>
        </p:txBody>
      </p:sp>
      <p:sp>
        <p:nvSpPr>
          <p:cNvPr id="26" name="Hình Bầu dục 25">
            <a:extLst>
              <a:ext uri="{FF2B5EF4-FFF2-40B4-BE49-F238E27FC236}">
                <a16:creationId xmlns:a16="http://schemas.microsoft.com/office/drawing/2014/main" id="{7F4D134F-3F4A-D97D-0495-AEC076D84663}"/>
              </a:ext>
            </a:extLst>
          </p:cNvPr>
          <p:cNvSpPr/>
          <p:nvPr/>
        </p:nvSpPr>
        <p:spPr>
          <a:xfrm>
            <a:off x="-3401674" y="-2677079"/>
            <a:ext cx="3401674" cy="3436731"/>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7" name="Nhóm 26">
            <a:extLst>
              <a:ext uri="{FF2B5EF4-FFF2-40B4-BE49-F238E27FC236}">
                <a16:creationId xmlns:a16="http://schemas.microsoft.com/office/drawing/2014/main" id="{67DB7A20-ACB1-B5BB-3E37-779D431FBBC8}"/>
              </a:ext>
            </a:extLst>
          </p:cNvPr>
          <p:cNvGrpSpPr/>
          <p:nvPr/>
        </p:nvGrpSpPr>
        <p:grpSpPr>
          <a:xfrm>
            <a:off x="396601" y="7051038"/>
            <a:ext cx="4710565" cy="1104836"/>
            <a:chOff x="389524" y="1719082"/>
            <a:chExt cx="4710565" cy="1104836"/>
          </a:xfrm>
        </p:grpSpPr>
        <p:sp>
          <p:nvSpPr>
            <p:cNvPr id="29" name="Hình chữ nhật: Góc Tròn 28">
              <a:extLst>
                <a:ext uri="{FF2B5EF4-FFF2-40B4-BE49-F238E27FC236}">
                  <a16:creationId xmlns:a16="http://schemas.microsoft.com/office/drawing/2014/main" id="{E555DAD6-A31A-BE1E-EED1-4D42AE7E24A7}"/>
                </a:ext>
              </a:extLst>
            </p:cNvPr>
            <p:cNvSpPr/>
            <p:nvPr/>
          </p:nvSpPr>
          <p:spPr>
            <a:xfrm>
              <a:off x="389524" y="1918194"/>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30" name="Hộp Văn bản 29">
              <a:extLst>
                <a:ext uri="{FF2B5EF4-FFF2-40B4-BE49-F238E27FC236}">
                  <a16:creationId xmlns:a16="http://schemas.microsoft.com/office/drawing/2014/main" id="{278074F1-1AA7-781D-025E-ACFBB290E9AE}"/>
                </a:ext>
              </a:extLst>
            </p:cNvPr>
            <p:cNvSpPr txBox="1"/>
            <p:nvPr/>
          </p:nvSpPr>
          <p:spPr>
            <a:xfrm>
              <a:off x="1479539" y="2109446"/>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1" name="Hình ảnh 30" descr="Ảnh có chứa đồ họa véc-tơ&#10;&#10;Mô tả được tạo tự động">
              <a:extLst>
                <a:ext uri="{FF2B5EF4-FFF2-40B4-BE49-F238E27FC236}">
                  <a16:creationId xmlns:a16="http://schemas.microsoft.com/office/drawing/2014/main" id="{064DEA52-DCBD-5554-45C8-6AEA06FAA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98" y="1719082"/>
              <a:ext cx="1073678" cy="1073678"/>
            </a:xfrm>
            <a:prstGeom prst="rect">
              <a:avLst/>
            </a:prstGeom>
          </p:spPr>
        </p:pic>
      </p:grpSp>
      <p:grpSp>
        <p:nvGrpSpPr>
          <p:cNvPr id="32" name="Nhóm 31">
            <a:extLst>
              <a:ext uri="{FF2B5EF4-FFF2-40B4-BE49-F238E27FC236}">
                <a16:creationId xmlns:a16="http://schemas.microsoft.com/office/drawing/2014/main" id="{62C7F164-F241-223C-FA91-D54D4A33936D}"/>
              </a:ext>
            </a:extLst>
          </p:cNvPr>
          <p:cNvGrpSpPr/>
          <p:nvPr/>
        </p:nvGrpSpPr>
        <p:grpSpPr>
          <a:xfrm>
            <a:off x="396601" y="10916337"/>
            <a:ext cx="2242918" cy="1480524"/>
            <a:chOff x="396601" y="3118537"/>
            <a:chExt cx="2242918" cy="1480524"/>
          </a:xfrm>
        </p:grpSpPr>
        <p:sp>
          <p:nvSpPr>
            <p:cNvPr id="33" name="Hình chữ nhật: Góc Tròn 32">
              <a:extLst>
                <a:ext uri="{FF2B5EF4-FFF2-40B4-BE49-F238E27FC236}">
                  <a16:creationId xmlns:a16="http://schemas.microsoft.com/office/drawing/2014/main" id="{75554B06-7B25-AAD1-E848-5B654C9FBB08}"/>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B9C3BE12-9B5A-5CF8-CE9E-FDE87B9B8857}"/>
                </a:ext>
              </a:extLst>
            </p:cNvPr>
            <p:cNvSpPr txBox="1"/>
            <p:nvPr/>
          </p:nvSpPr>
          <p:spPr>
            <a:xfrm>
              <a:off x="963634" y="33545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5" name="Hình ảnh 34">
              <a:extLst>
                <a:ext uri="{FF2B5EF4-FFF2-40B4-BE49-F238E27FC236}">
                  <a16:creationId xmlns:a16="http://schemas.microsoft.com/office/drawing/2014/main" id="{8FC02699-5A24-2144-E7FC-818B477B42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23" y="3319176"/>
              <a:ext cx="790636" cy="790636"/>
            </a:xfrm>
            <a:prstGeom prst="rect">
              <a:avLst/>
            </a:prstGeom>
          </p:spPr>
        </p:pic>
      </p:grpSp>
      <p:grpSp>
        <p:nvGrpSpPr>
          <p:cNvPr id="36" name="Nhóm 35">
            <a:extLst>
              <a:ext uri="{FF2B5EF4-FFF2-40B4-BE49-F238E27FC236}">
                <a16:creationId xmlns:a16="http://schemas.microsoft.com/office/drawing/2014/main" id="{F206E87E-79A2-0CB9-6120-42A5209985E0}"/>
              </a:ext>
            </a:extLst>
          </p:cNvPr>
          <p:cNvGrpSpPr/>
          <p:nvPr/>
        </p:nvGrpSpPr>
        <p:grpSpPr>
          <a:xfrm>
            <a:off x="2844001" y="13735737"/>
            <a:ext cx="2242918" cy="1480524"/>
            <a:chOff x="2844001" y="3118537"/>
            <a:chExt cx="2242918" cy="1480524"/>
          </a:xfrm>
        </p:grpSpPr>
        <p:sp>
          <p:nvSpPr>
            <p:cNvPr id="37" name="Hình chữ nhật: Góc Tròn 36">
              <a:extLst>
                <a:ext uri="{FF2B5EF4-FFF2-40B4-BE49-F238E27FC236}">
                  <a16:creationId xmlns:a16="http://schemas.microsoft.com/office/drawing/2014/main" id="{0E70B4F1-FD85-EF2F-ABDD-EF87CCF1200F}"/>
                </a:ext>
              </a:extLst>
            </p:cNvPr>
            <p:cNvSpPr/>
            <p:nvPr/>
          </p:nvSpPr>
          <p:spPr>
            <a:xfrm>
              <a:off x="2844001" y="3118537"/>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ộp Văn bản 37">
              <a:extLst>
                <a:ext uri="{FF2B5EF4-FFF2-40B4-BE49-F238E27FC236}">
                  <a16:creationId xmlns:a16="http://schemas.microsoft.com/office/drawing/2014/main" id="{A5E9A592-8EE9-049E-5139-0B1F51FD034A}"/>
                </a:ext>
              </a:extLst>
            </p:cNvPr>
            <p:cNvSpPr txBox="1"/>
            <p:nvPr/>
          </p:nvSpPr>
          <p:spPr>
            <a:xfrm>
              <a:off x="3420704" y="3368749"/>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B6880A80-3B7F-5AA9-2E41-5157888E6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4865" y="3252693"/>
              <a:ext cx="816803" cy="816803"/>
            </a:xfrm>
            <a:prstGeom prst="rect">
              <a:avLst/>
            </a:prstGeom>
          </p:spPr>
        </p:pic>
      </p:grpSp>
      <p:grpSp>
        <p:nvGrpSpPr>
          <p:cNvPr id="40" name="Nhóm 39">
            <a:extLst>
              <a:ext uri="{FF2B5EF4-FFF2-40B4-BE49-F238E27FC236}">
                <a16:creationId xmlns:a16="http://schemas.microsoft.com/office/drawing/2014/main" id="{4B36C10D-A110-3DD7-15D3-E3AAC56DBAC7}"/>
              </a:ext>
            </a:extLst>
          </p:cNvPr>
          <p:cNvGrpSpPr/>
          <p:nvPr/>
        </p:nvGrpSpPr>
        <p:grpSpPr>
          <a:xfrm>
            <a:off x="396601" y="16636414"/>
            <a:ext cx="2242918" cy="1480524"/>
            <a:chOff x="396601" y="4901614"/>
            <a:chExt cx="2242918" cy="1480524"/>
          </a:xfrm>
        </p:grpSpPr>
        <p:sp>
          <p:nvSpPr>
            <p:cNvPr id="41" name="Hình chữ nhật: Góc Tròn 40">
              <a:extLst>
                <a:ext uri="{FF2B5EF4-FFF2-40B4-BE49-F238E27FC236}">
                  <a16:creationId xmlns:a16="http://schemas.microsoft.com/office/drawing/2014/main" id="{CAC81834-4741-23F3-0BD1-81CD0AD5148A}"/>
                </a:ext>
              </a:extLst>
            </p:cNvPr>
            <p:cNvSpPr/>
            <p:nvPr/>
          </p:nvSpPr>
          <p:spPr>
            <a:xfrm>
              <a:off x="396601" y="4901614"/>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Hộp Văn bản 41">
              <a:extLst>
                <a:ext uri="{FF2B5EF4-FFF2-40B4-BE49-F238E27FC236}">
                  <a16:creationId xmlns:a16="http://schemas.microsoft.com/office/drawing/2014/main" id="{704A9D22-5135-0DF7-548D-B6BE224F6B1F}"/>
                </a:ext>
              </a:extLst>
            </p:cNvPr>
            <p:cNvSpPr txBox="1"/>
            <p:nvPr/>
          </p:nvSpPr>
          <p:spPr>
            <a:xfrm>
              <a:off x="980684" y="5099355"/>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3" name="Hình ảnh 42">
              <a:extLst>
                <a:ext uri="{FF2B5EF4-FFF2-40B4-BE49-F238E27FC236}">
                  <a16:creationId xmlns:a16="http://schemas.microsoft.com/office/drawing/2014/main" id="{06632015-58E2-81CE-F68E-EEFA12F934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509" y="5082390"/>
              <a:ext cx="744338" cy="744338"/>
            </a:xfrm>
            <a:prstGeom prst="rect">
              <a:avLst/>
            </a:prstGeom>
          </p:spPr>
        </p:pic>
      </p:grpSp>
      <p:grpSp>
        <p:nvGrpSpPr>
          <p:cNvPr id="44" name="Nhóm 43">
            <a:extLst>
              <a:ext uri="{FF2B5EF4-FFF2-40B4-BE49-F238E27FC236}">
                <a16:creationId xmlns:a16="http://schemas.microsoft.com/office/drawing/2014/main" id="{8B90B244-6DF3-950F-DFAE-834522FE2E91}"/>
              </a:ext>
            </a:extLst>
          </p:cNvPr>
          <p:cNvGrpSpPr/>
          <p:nvPr/>
        </p:nvGrpSpPr>
        <p:grpSpPr>
          <a:xfrm>
            <a:off x="2844382" y="20954414"/>
            <a:ext cx="2242918" cy="1480524"/>
            <a:chOff x="2844382" y="4901614"/>
            <a:chExt cx="2242918" cy="1480524"/>
          </a:xfrm>
        </p:grpSpPr>
        <p:sp>
          <p:nvSpPr>
            <p:cNvPr id="45" name="Hình chữ nhật: Góc Tròn 44">
              <a:extLst>
                <a:ext uri="{FF2B5EF4-FFF2-40B4-BE49-F238E27FC236}">
                  <a16:creationId xmlns:a16="http://schemas.microsoft.com/office/drawing/2014/main" id="{3626864A-AFC1-A06D-7D36-45FC4D7BACAC}"/>
                </a:ext>
              </a:extLst>
            </p:cNvPr>
            <p:cNvSpPr/>
            <p:nvPr/>
          </p:nvSpPr>
          <p:spPr>
            <a:xfrm>
              <a:off x="2844382" y="4901614"/>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ộp Văn bản 45">
              <a:extLst>
                <a:ext uri="{FF2B5EF4-FFF2-40B4-BE49-F238E27FC236}">
                  <a16:creationId xmlns:a16="http://schemas.microsoft.com/office/drawing/2014/main" id="{71AAB69E-CF26-7E7C-7058-C28CBDAB8BB5}"/>
                </a:ext>
              </a:extLst>
            </p:cNvPr>
            <p:cNvSpPr txBox="1"/>
            <p:nvPr/>
          </p:nvSpPr>
          <p:spPr>
            <a:xfrm>
              <a:off x="3358114" y="50993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7" name="Hình ảnh 46">
              <a:extLst>
                <a:ext uri="{FF2B5EF4-FFF2-40B4-BE49-F238E27FC236}">
                  <a16:creationId xmlns:a16="http://schemas.microsoft.com/office/drawing/2014/main" id="{51BDBED0-BC4A-0F37-6A05-0482770CC5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3506" y="4965667"/>
              <a:ext cx="767741" cy="767741"/>
            </a:xfrm>
            <a:prstGeom prst="rect">
              <a:avLst/>
            </a:prstGeom>
          </p:spPr>
        </p:pic>
      </p:grpSp>
    </p:spTree>
    <p:extLst>
      <p:ext uri="{BB962C8B-B14F-4D97-AF65-F5344CB8AC3E}">
        <p14:creationId xmlns:p14="http://schemas.microsoft.com/office/powerpoint/2010/main" val="2938114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5406662" y="-1732615"/>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8591854" y="374909"/>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5429194" y="3437201"/>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0F6F97B9-E6A4-4C4C-9B34-06BDC2C6A073}"/>
              </a:ext>
            </a:extLst>
          </p:cNvPr>
          <p:cNvSpPr txBox="1"/>
          <p:nvPr/>
        </p:nvSpPr>
        <p:spPr>
          <a:xfrm>
            <a:off x="-5319265" y="2626986"/>
            <a:ext cx="467627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Chủ đề thuyết trình</a:t>
            </a:r>
            <a:endParaRPr lang="vi-VN" sz="2800" b="1">
              <a:latin typeface="Arial" panose="020B0604020202020204" pitchFamily="34" charset="0"/>
              <a:cs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extLst>
                  <p:ext uri="{D42A27DB-BD31-4B8C-83A1-F6EECF244321}">
                    <p14:modId xmlns:p14="http://schemas.microsoft.com/office/powerpoint/2010/main" val="739342201"/>
                  </p:ext>
                </p:extLst>
              </p:nvPr>
            </p:nvGraphicFramePr>
            <p:xfrm>
              <a:off x="6137873" y="274994"/>
              <a:ext cx="5717212" cy="4994237"/>
            </p:xfrm>
            <a:graphic>
              <a:graphicData uri="http://schemas.microsoft.com/office/drawing/2017/model3d">
                <am3d:model3d r:embed="rId2">
                  <am3d:spPr>
                    <a:xfrm>
                      <a:off x="0" y="0"/>
                      <a:ext cx="5717212" cy="4994237"/>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128057" ay="-525846" az="-178167"/>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6137873" y="274994"/>
                <a:ext cx="5717212" cy="4994237"/>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9167367" y="37992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1EEE0E55-16EB-4C87-81EB-E9F28EDF4382}"/>
              </a:ext>
            </a:extLst>
          </p:cNvPr>
          <p:cNvSpPr txBox="1"/>
          <p:nvPr/>
        </p:nvSpPr>
        <p:spPr>
          <a:xfrm>
            <a:off x="389524" y="93963"/>
            <a:ext cx="5386436" cy="1754326"/>
          </a:xfrm>
          <a:prstGeom prst="rect">
            <a:avLst/>
          </a:prstGeom>
          <a:noFill/>
        </p:spPr>
        <p:txBody>
          <a:bodyPr wrap="square" rtlCol="0">
            <a:spAutoFit/>
          </a:bodyPr>
          <a:lstStyle/>
          <a:p>
            <a:r>
              <a:rPr lang="en-US" sz="5400" b="1" dirty="0">
                <a:solidFill>
                  <a:srgbClr val="438AFE"/>
                </a:solidFill>
                <a:latin typeface="Arial" panose="020B0604020202020204" pitchFamily="34" charset="0"/>
                <a:cs typeface="Arial" panose="020B0604020202020204" pitchFamily="34" charset="0"/>
              </a:rPr>
              <a:t>Quản </a:t>
            </a:r>
            <a:r>
              <a:rPr lang="en-US" sz="5400" b="1" dirty="0" err="1">
                <a:solidFill>
                  <a:srgbClr val="438AFE"/>
                </a:solidFill>
                <a:latin typeface="Arial" panose="020B0604020202020204" pitchFamily="34" charset="0"/>
                <a:cs typeface="Arial" panose="020B0604020202020204" pitchFamily="34" charset="0"/>
              </a:rPr>
              <a:t>lý</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dự</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án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phần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mềm</a:t>
            </a:r>
            <a:endParaRPr lang="vi-VN" sz="5400" b="1" dirty="0">
              <a:solidFill>
                <a:srgbClr val="438AFE"/>
              </a:solidFill>
              <a:latin typeface="Arial" panose="020B0604020202020204" pitchFamily="34" charset="0"/>
              <a:cs typeface="Arial" panose="020B0604020202020204" pitchFamily="34" charset="0"/>
            </a:endParaRPr>
          </a:p>
        </p:txBody>
      </p:sp>
      <p:grpSp>
        <p:nvGrpSpPr>
          <p:cNvPr id="37" name="Nhóm 36">
            <a:extLst>
              <a:ext uri="{FF2B5EF4-FFF2-40B4-BE49-F238E27FC236}">
                <a16:creationId xmlns:a16="http://schemas.microsoft.com/office/drawing/2014/main" id="{2AB32065-325B-47AD-AD36-BD45B7565449}"/>
              </a:ext>
            </a:extLst>
          </p:cNvPr>
          <p:cNvGrpSpPr/>
          <p:nvPr/>
        </p:nvGrpSpPr>
        <p:grpSpPr>
          <a:xfrm>
            <a:off x="396601" y="1818638"/>
            <a:ext cx="4710565" cy="1104836"/>
            <a:chOff x="389524" y="1719082"/>
            <a:chExt cx="4710565" cy="1104836"/>
          </a:xfrm>
        </p:grpSpPr>
        <p:sp>
          <p:nvSpPr>
            <p:cNvPr id="12" name="Hình chữ nhật: Góc Tròn 11">
              <a:extLst>
                <a:ext uri="{FF2B5EF4-FFF2-40B4-BE49-F238E27FC236}">
                  <a16:creationId xmlns:a16="http://schemas.microsoft.com/office/drawing/2014/main" id="{B46F37DD-B348-44AD-B7A7-5CD07999AFE6}"/>
                </a:ext>
              </a:extLst>
            </p:cNvPr>
            <p:cNvSpPr/>
            <p:nvPr/>
          </p:nvSpPr>
          <p:spPr>
            <a:xfrm>
              <a:off x="389524" y="1918194"/>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479539" y="2109446"/>
              <a:ext cx="3556256" cy="523220"/>
            </a:xfrm>
            <a:prstGeom prst="rect">
              <a:avLst/>
            </a:prstGeom>
            <a:noFill/>
          </p:spPr>
          <p:txBody>
            <a:bodyPr wrap="square" rtlCol="0">
              <a:spAutoFit/>
            </a:bodyPr>
            <a:lstStyle/>
            <a:p>
              <a:pPr algn="ctr"/>
              <a:r>
                <a:rPr lang="en-US" sz="2800" b="1" dirty="0" err="1">
                  <a:solidFill>
                    <a:schemeClr val="bg1"/>
                  </a:solidFill>
                  <a:latin typeface="Arial" panose="020B0604020202020204" pitchFamily="34" charset="0"/>
                  <a:cs typeface="Arial" panose="020B0604020202020204" pitchFamily="34" charset="0"/>
                </a:rPr>
                <a:t>Tổng</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quan</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798" y="1719082"/>
              <a:ext cx="1073678" cy="1073678"/>
            </a:xfrm>
            <a:prstGeom prst="rect">
              <a:avLst/>
            </a:prstGeom>
          </p:spPr>
        </p:pic>
      </p:grpSp>
      <p:grpSp>
        <p:nvGrpSpPr>
          <p:cNvPr id="40" name="Nhóm 39">
            <a:extLst>
              <a:ext uri="{FF2B5EF4-FFF2-40B4-BE49-F238E27FC236}">
                <a16:creationId xmlns:a16="http://schemas.microsoft.com/office/drawing/2014/main" id="{A427B16A-07CF-4F54-A02B-B5394D861A94}"/>
              </a:ext>
            </a:extLst>
          </p:cNvPr>
          <p:cNvGrpSpPr/>
          <p:nvPr/>
        </p:nvGrpSpPr>
        <p:grpSpPr>
          <a:xfrm>
            <a:off x="396601" y="3118537"/>
            <a:ext cx="2242918" cy="1534666"/>
            <a:chOff x="396601" y="3118537"/>
            <a:chExt cx="2242918" cy="1534666"/>
          </a:xfrm>
        </p:grpSpPr>
        <p:sp>
          <p:nvSpPr>
            <p:cNvPr id="27" name="Hình chữ nhật: Góc Tròn 26">
              <a:extLst>
                <a:ext uri="{FF2B5EF4-FFF2-40B4-BE49-F238E27FC236}">
                  <a16:creationId xmlns:a16="http://schemas.microsoft.com/office/drawing/2014/main" id="{4DB64722-4359-408D-96C3-247E84B066F6}"/>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429320" y="3638053"/>
              <a:ext cx="2177480" cy="1015150"/>
            </a:xfrm>
            <a:prstGeom prst="rect">
              <a:avLst/>
            </a:prstGeom>
            <a:noFill/>
          </p:spPr>
          <p:txBody>
            <a:bodyPr wrap="square" rtlCol="0">
              <a:spAutoFit/>
            </a:bodyPr>
            <a:lstStyle/>
            <a:p>
              <a:pPr algn="r">
                <a:lnSpc>
                  <a:spcPts val="3779"/>
                </a:lnSpc>
              </a:pPr>
              <a:r>
                <a:rPr lang="en-US" sz="2400" b="1" dirty="0">
                  <a:solidFill>
                    <a:srgbClr val="000000"/>
                  </a:solidFill>
                  <a:latin typeface="Arial Bold"/>
                  <a:ea typeface="Arial Bold"/>
                  <a:cs typeface="Arial Bold"/>
                  <a:sym typeface="Arial Bold"/>
                </a:rPr>
                <a:t>Project Charter</a:t>
              </a: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688" y="3293814"/>
              <a:ext cx="790636" cy="790636"/>
            </a:xfrm>
            <a:prstGeom prst="rect">
              <a:avLst/>
            </a:prstGeom>
          </p:spPr>
        </p:pic>
      </p:grpSp>
      <p:grpSp>
        <p:nvGrpSpPr>
          <p:cNvPr id="43" name="Nhóm 42">
            <a:extLst>
              <a:ext uri="{FF2B5EF4-FFF2-40B4-BE49-F238E27FC236}">
                <a16:creationId xmlns:a16="http://schemas.microsoft.com/office/drawing/2014/main" id="{EA7E4BBB-1BC2-47E2-A854-E39DEC42AA2A}"/>
              </a:ext>
            </a:extLst>
          </p:cNvPr>
          <p:cNvGrpSpPr/>
          <p:nvPr/>
        </p:nvGrpSpPr>
        <p:grpSpPr>
          <a:xfrm>
            <a:off x="2844001" y="3118537"/>
            <a:ext cx="2242918" cy="1534666"/>
            <a:chOff x="2844001" y="3118537"/>
            <a:chExt cx="2242918" cy="1534666"/>
          </a:xfrm>
        </p:grpSpPr>
        <p:sp>
          <p:nvSpPr>
            <p:cNvPr id="29" name="Hình chữ nhật: Góc Tròn 28">
              <a:extLst>
                <a:ext uri="{FF2B5EF4-FFF2-40B4-BE49-F238E27FC236}">
                  <a16:creationId xmlns:a16="http://schemas.microsoft.com/office/drawing/2014/main" id="{501B6EF5-2349-43E3-93F6-E7C7F3036BB8}"/>
                </a:ext>
              </a:extLst>
            </p:cNvPr>
            <p:cNvSpPr/>
            <p:nvPr/>
          </p:nvSpPr>
          <p:spPr>
            <a:xfrm>
              <a:off x="2844001" y="3118537"/>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441449" y="3638053"/>
              <a:ext cx="1573647" cy="1015150"/>
            </a:xfrm>
            <a:prstGeom prst="rect">
              <a:avLst/>
            </a:prstGeom>
            <a:noFill/>
          </p:spPr>
          <p:txBody>
            <a:bodyPr wrap="square" rtlCol="0">
              <a:spAutoFit/>
            </a:bodyPr>
            <a:lstStyle/>
            <a:p>
              <a:pPr algn="r">
                <a:lnSpc>
                  <a:spcPts val="3779"/>
                </a:lnSpc>
              </a:pPr>
              <a:r>
                <a:rPr lang="en-US" sz="2400" b="1" dirty="0">
                  <a:solidFill>
                    <a:srgbClr val="000000"/>
                  </a:solidFill>
                  <a:latin typeface="Arial Bold"/>
                  <a:ea typeface="Arial Bold"/>
                  <a:cs typeface="Arial Bold"/>
                  <a:sym typeface="Arial Bold"/>
                </a:rPr>
                <a:t>Project Planning</a:t>
              </a: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4865" y="3252693"/>
              <a:ext cx="816803" cy="816803"/>
            </a:xfrm>
            <a:prstGeom prst="rect">
              <a:avLst/>
            </a:prstGeom>
          </p:spPr>
        </p:pic>
      </p:grpSp>
      <p:grpSp>
        <p:nvGrpSpPr>
          <p:cNvPr id="46" name="Nhóm 45">
            <a:extLst>
              <a:ext uri="{FF2B5EF4-FFF2-40B4-BE49-F238E27FC236}">
                <a16:creationId xmlns:a16="http://schemas.microsoft.com/office/drawing/2014/main" id="{E69FCB6E-8A9A-433C-A866-C3789ACC5209}"/>
              </a:ext>
            </a:extLst>
          </p:cNvPr>
          <p:cNvGrpSpPr/>
          <p:nvPr/>
        </p:nvGrpSpPr>
        <p:grpSpPr>
          <a:xfrm>
            <a:off x="396601" y="4901614"/>
            <a:ext cx="2242918" cy="1482194"/>
            <a:chOff x="396601" y="4901614"/>
            <a:chExt cx="2242918" cy="1482194"/>
          </a:xfrm>
        </p:grpSpPr>
        <p:sp>
          <p:nvSpPr>
            <p:cNvPr id="30" name="Hình chữ nhật: Góc Tròn 29">
              <a:extLst>
                <a:ext uri="{FF2B5EF4-FFF2-40B4-BE49-F238E27FC236}">
                  <a16:creationId xmlns:a16="http://schemas.microsoft.com/office/drawing/2014/main" id="{BF84CD51-3050-4865-B3B0-9B50BAB27B50}"/>
                </a:ext>
              </a:extLst>
            </p:cNvPr>
            <p:cNvSpPr/>
            <p:nvPr/>
          </p:nvSpPr>
          <p:spPr>
            <a:xfrm>
              <a:off x="396601" y="4901614"/>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868101" y="5368658"/>
              <a:ext cx="1760601" cy="1015150"/>
            </a:xfrm>
            <a:prstGeom prst="rect">
              <a:avLst/>
            </a:prstGeom>
            <a:noFill/>
          </p:spPr>
          <p:txBody>
            <a:bodyPr wrap="square" rtlCol="0">
              <a:spAutoFit/>
            </a:bodyPr>
            <a:lstStyle/>
            <a:p>
              <a:pPr algn="r">
                <a:lnSpc>
                  <a:spcPts val="3779"/>
                </a:lnSpc>
              </a:pPr>
              <a:r>
                <a:rPr lang="en-US" sz="2400" b="1" dirty="0">
                  <a:solidFill>
                    <a:srgbClr val="000000"/>
                  </a:solidFill>
                  <a:latin typeface="Arial Bold"/>
                  <a:ea typeface="Arial Bold"/>
                  <a:cs typeface="Arial Bold"/>
                  <a:sym typeface="Arial Bold"/>
                </a:rPr>
                <a:t>Project Execution</a:t>
              </a: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509" y="5082390"/>
              <a:ext cx="744338" cy="744338"/>
            </a:xfrm>
            <a:prstGeom prst="rect">
              <a:avLst/>
            </a:prstGeom>
          </p:spPr>
        </p:pic>
      </p:grpSp>
      <p:grpSp>
        <p:nvGrpSpPr>
          <p:cNvPr id="49" name="Nhóm 48">
            <a:extLst>
              <a:ext uri="{FF2B5EF4-FFF2-40B4-BE49-F238E27FC236}">
                <a16:creationId xmlns:a16="http://schemas.microsoft.com/office/drawing/2014/main" id="{A19641AD-DC68-41D3-A7A2-607F8D1841BB}"/>
              </a:ext>
            </a:extLst>
          </p:cNvPr>
          <p:cNvGrpSpPr/>
          <p:nvPr/>
        </p:nvGrpSpPr>
        <p:grpSpPr>
          <a:xfrm>
            <a:off x="2844382" y="4901614"/>
            <a:ext cx="2242918" cy="1542817"/>
            <a:chOff x="2844382" y="4901614"/>
            <a:chExt cx="2242918" cy="1542817"/>
          </a:xfrm>
        </p:grpSpPr>
        <p:sp>
          <p:nvSpPr>
            <p:cNvPr id="31" name="Hình chữ nhật: Góc Tròn 30">
              <a:extLst>
                <a:ext uri="{FF2B5EF4-FFF2-40B4-BE49-F238E27FC236}">
                  <a16:creationId xmlns:a16="http://schemas.microsoft.com/office/drawing/2014/main" id="{CA309FFA-A14D-4E69-96CA-89D8A796AB14}"/>
                </a:ext>
              </a:extLst>
            </p:cNvPr>
            <p:cNvSpPr/>
            <p:nvPr/>
          </p:nvSpPr>
          <p:spPr>
            <a:xfrm>
              <a:off x="2844382" y="4901614"/>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3469225" y="5429281"/>
              <a:ext cx="1573647" cy="1015150"/>
            </a:xfrm>
            <a:prstGeom prst="rect">
              <a:avLst/>
            </a:prstGeom>
            <a:noFill/>
          </p:spPr>
          <p:txBody>
            <a:bodyPr wrap="square" rtlCol="0">
              <a:spAutoFit/>
            </a:bodyPr>
            <a:lstStyle/>
            <a:p>
              <a:pPr algn="r">
                <a:lnSpc>
                  <a:spcPts val="3779"/>
                </a:lnSpc>
              </a:pPr>
              <a:r>
                <a:rPr lang="en-US" sz="2400" b="1" dirty="0">
                  <a:solidFill>
                    <a:srgbClr val="000000"/>
                  </a:solidFill>
                  <a:latin typeface="Arial Bold"/>
                  <a:ea typeface="Arial Bold"/>
                  <a:cs typeface="Arial Bold"/>
                  <a:sym typeface="Arial Bold"/>
                </a:rPr>
                <a:t>Project Closure</a:t>
              </a: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03506" y="4965667"/>
              <a:ext cx="767741" cy="767741"/>
            </a:xfrm>
            <a:prstGeom prst="rect">
              <a:avLst/>
            </a:prstGeom>
          </p:spPr>
        </p:pic>
      </p:grpSp>
    </p:spTree>
    <p:extLst>
      <p:ext uri="{BB962C8B-B14F-4D97-AF65-F5344CB8AC3E}">
        <p14:creationId xmlns:p14="http://schemas.microsoft.com/office/powerpoint/2010/main" val="98985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extLst>
                  <p:ext uri="{D42A27DB-BD31-4B8C-83A1-F6EECF244321}">
                    <p14:modId xmlns:p14="http://schemas.microsoft.com/office/powerpoint/2010/main" val="3070375557"/>
                  </p:ext>
                </p:extLst>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683863"/>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1906208"/>
            <a:ext cx="3556256" cy="523220"/>
          </a:xfrm>
          <a:prstGeom prst="rect">
            <a:avLst/>
          </a:prstGeom>
          <a:noFill/>
        </p:spPr>
        <p:txBody>
          <a:bodyPr wrap="square" rtlCol="0">
            <a:spAutoFit/>
          </a:bodyPr>
          <a:lstStyle/>
          <a:p>
            <a:r>
              <a:rPr lang="en-US" sz="2800" b="1" dirty="0" err="1">
                <a:solidFill>
                  <a:schemeClr val="bg1"/>
                </a:solidFill>
                <a:latin typeface="Arial" panose="020B0604020202020204" pitchFamily="34" charset="0"/>
                <a:cs typeface="Arial" panose="020B0604020202020204" pitchFamily="34" charset="0"/>
              </a:rPr>
              <a:t>Tổng</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quan</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702" y="1906208"/>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283982" y="5581340"/>
            <a:ext cx="2786664" cy="539571"/>
          </a:xfrm>
          <a:prstGeom prst="rect">
            <a:avLst/>
          </a:prstGeom>
          <a:noFill/>
        </p:spPr>
        <p:txBody>
          <a:bodyPr wrap="square" rtlCol="0">
            <a:spAutoFit/>
          </a:bodyPr>
          <a:lstStyle/>
          <a:p>
            <a:pPr algn="r">
              <a:lnSpc>
                <a:spcPts val="3779"/>
              </a:lnSpc>
            </a:pPr>
            <a:r>
              <a:rPr lang="en-US" sz="2800" b="1" dirty="0">
                <a:solidFill>
                  <a:srgbClr val="000000"/>
                </a:solidFill>
                <a:latin typeface="Arial Bold"/>
                <a:ea typeface="Arial Bold"/>
                <a:cs typeface="Arial Bold"/>
                <a:sym typeface="Arial Bold"/>
              </a:rPr>
              <a:t>Project Charter</a:t>
            </a: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75" y="4041009"/>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3330836"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568904" y="5337683"/>
            <a:ext cx="2117603" cy="1026884"/>
          </a:xfrm>
          <a:prstGeom prst="rect">
            <a:avLst/>
          </a:prstGeom>
          <a:noFill/>
        </p:spPr>
        <p:txBody>
          <a:bodyPr wrap="square" rtlCol="0">
            <a:spAutoFit/>
          </a:bodyPr>
          <a:lstStyle/>
          <a:p>
            <a:pPr algn="ctr">
              <a:lnSpc>
                <a:spcPts val="3779"/>
              </a:lnSpc>
            </a:pPr>
            <a:r>
              <a:rPr lang="en-US" sz="2800" b="1" dirty="0">
                <a:solidFill>
                  <a:srgbClr val="000000"/>
                </a:solidFill>
                <a:latin typeface="Arial Bold"/>
                <a:ea typeface="Arial Bold"/>
                <a:cs typeface="Arial Bold"/>
                <a:sym typeface="Arial Bold"/>
              </a:rPr>
              <a:t>Project Planning</a:t>
            </a: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3688" y="4025647"/>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6431608" y="3854027"/>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683874" y="5269766"/>
            <a:ext cx="2066558" cy="1026884"/>
          </a:xfrm>
          <a:prstGeom prst="rect">
            <a:avLst/>
          </a:prstGeom>
          <a:noFill/>
        </p:spPr>
        <p:txBody>
          <a:bodyPr wrap="square" rtlCol="0">
            <a:spAutoFit/>
          </a:bodyPr>
          <a:lstStyle/>
          <a:p>
            <a:pPr algn="ctr">
              <a:lnSpc>
                <a:spcPts val="3779"/>
              </a:lnSpc>
            </a:pPr>
            <a:r>
              <a:rPr lang="en-US" sz="2800" b="1" dirty="0">
                <a:solidFill>
                  <a:srgbClr val="000000"/>
                </a:solidFill>
                <a:latin typeface="Arial Bold"/>
                <a:ea typeface="Arial Bold"/>
                <a:cs typeface="Arial Bold"/>
                <a:sym typeface="Arial Bold"/>
              </a:rPr>
              <a:t>Project Execution</a:t>
            </a: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716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94497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9616174" y="5276333"/>
            <a:ext cx="2058501" cy="1026884"/>
          </a:xfrm>
          <a:prstGeom prst="rect">
            <a:avLst/>
          </a:prstGeom>
          <a:noFill/>
        </p:spPr>
        <p:txBody>
          <a:bodyPr wrap="square" rtlCol="0">
            <a:spAutoFit/>
          </a:bodyPr>
          <a:lstStyle/>
          <a:p>
            <a:pPr algn="ctr">
              <a:lnSpc>
                <a:spcPts val="3779"/>
              </a:lnSpc>
            </a:pPr>
            <a:r>
              <a:rPr lang="en-US" sz="2800" b="1" dirty="0">
                <a:solidFill>
                  <a:srgbClr val="000000"/>
                </a:solidFill>
                <a:latin typeface="Arial Bold"/>
                <a:ea typeface="Arial Bold"/>
                <a:cs typeface="Arial Bold"/>
                <a:sym typeface="Arial Bold"/>
              </a:rPr>
              <a:t>Project Closure</a:t>
            </a: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86296" y="4129904"/>
            <a:ext cx="1091782" cy="1091782"/>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595402"/>
            <a:ext cx="8444359" cy="923330"/>
          </a:xfrm>
          <a:prstGeom prst="rect">
            <a:avLst/>
          </a:prstGeom>
          <a:noFill/>
        </p:spPr>
        <p:txBody>
          <a:bodyPr wrap="square" rtlCol="0">
            <a:spAutoFit/>
          </a:bodyPr>
          <a:lstStyle/>
          <a:p>
            <a:r>
              <a:rPr lang="en-US" sz="5400" b="1" dirty="0">
                <a:solidFill>
                  <a:srgbClr val="438AFE"/>
                </a:solidFill>
                <a:latin typeface="Arial" panose="020B0604020202020204" pitchFamily="34" charset="0"/>
                <a:cs typeface="Arial" panose="020B0604020202020204" pitchFamily="34" charset="0"/>
              </a:rPr>
              <a:t>Quản </a:t>
            </a:r>
            <a:r>
              <a:rPr lang="en-US" sz="5400" b="1" dirty="0" err="1">
                <a:solidFill>
                  <a:srgbClr val="438AFE"/>
                </a:solidFill>
                <a:latin typeface="Arial" panose="020B0604020202020204" pitchFamily="34" charset="0"/>
                <a:cs typeface="Arial" panose="020B0604020202020204" pitchFamily="34" charset="0"/>
              </a:rPr>
              <a:t>lý</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dự</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án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phần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mềm</a:t>
            </a:r>
            <a:endParaRPr lang="vi-VN" sz="5400" b="1" dirty="0">
              <a:solidFill>
                <a:srgbClr val="438AFE"/>
              </a:solidFill>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629078" y="7471515"/>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extLst>
      <p:ext uri="{BB962C8B-B14F-4D97-AF65-F5344CB8AC3E}">
        <p14:creationId xmlns:p14="http://schemas.microsoft.com/office/powerpoint/2010/main" val="344239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2377546"/>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2187810"/>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2187810"/>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187121" y="-215150"/>
            <a:ext cx="12656212" cy="734331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0" y="1594684"/>
            <a:ext cx="3318482" cy="579646"/>
          </a:xfrm>
          <a:prstGeom prst="rect">
            <a:avLst/>
          </a:prstGeom>
          <a:noFill/>
        </p:spPr>
        <p:txBody>
          <a:bodyPr wrap="square" rtlCol="0">
            <a:spAutoFit/>
          </a:bodyPr>
          <a:lstStyle/>
          <a:p>
            <a:pPr algn="r">
              <a:lnSpc>
                <a:spcPts val="3779"/>
              </a:lnSpc>
            </a:pPr>
            <a:r>
              <a:rPr lang="en-US" sz="3400" b="1" dirty="0">
                <a:solidFill>
                  <a:schemeClr val="bg1"/>
                </a:solidFill>
                <a:latin typeface="Arial Bold"/>
                <a:ea typeface="Arial Bold"/>
                <a:cs typeface="Arial Bold"/>
                <a:sym typeface="Arial Bold"/>
              </a:rPr>
              <a:t>Project Charter</a:t>
            </a: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23" y="290945"/>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13430794"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13620496"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3646" y="4025647"/>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6531566"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6781456"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124"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49681"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15931"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86254" y="4129904"/>
            <a:ext cx="1091782" cy="1091782"/>
          </a:xfrm>
          <a:prstGeom prst="rect">
            <a:avLst/>
          </a:prstGeom>
        </p:spPr>
      </p:pic>
      <p:sp>
        <p:nvSpPr>
          <p:cNvPr id="26" name="Rectangle: Rounded Corners 1">
            <a:extLst>
              <a:ext uri="{FF2B5EF4-FFF2-40B4-BE49-F238E27FC236}">
                <a16:creationId xmlns:a16="http://schemas.microsoft.com/office/drawing/2014/main" id="{4DBE3CDA-6E27-4831-BA8F-E9E994292462}"/>
              </a:ext>
            </a:extLst>
          </p:cNvPr>
          <p:cNvSpPr/>
          <p:nvPr/>
        </p:nvSpPr>
        <p:spPr>
          <a:xfrm>
            <a:off x="3454582" y="1190133"/>
            <a:ext cx="8226777" cy="6657502"/>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Mục</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tiêu</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dự</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án</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a:t>
            </a:r>
          </a:p>
          <a:p>
            <a:r>
              <a:rPr lang="en-US" sz="2000" dirty="0" err="1">
                <a:solidFill>
                  <a:srgbClr val="000000"/>
                </a:solidFill>
                <a:latin typeface="Arial" panose="020B0604020202020204" pitchFamily="34" charset="0"/>
                <a:ea typeface="Calibri (MS)"/>
                <a:cs typeface="Arial" panose="020B0604020202020204" pitchFamily="34" charset="0"/>
                <a:sym typeface="Calibri (MS)"/>
              </a:rPr>
              <a:t>Mục</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tiêu</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của</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dự</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án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là</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xây</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dựng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một</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hệ</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thống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phần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mềm</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quản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lý</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đồ</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án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tốt</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nghiệp</a:t>
            </a:r>
            <a:r>
              <a:rPr lang="en-US" sz="2000" dirty="0">
                <a:solidFill>
                  <a:srgbClr val="000000"/>
                </a:solidFill>
                <a:latin typeface="Arial" panose="020B0604020202020204" pitchFamily="34" charset="0"/>
                <a:ea typeface="Calibri (MS)"/>
                <a:cs typeface="Arial" panose="020B0604020202020204" pitchFamily="34" charset="0"/>
                <a:sym typeface="Calibri (MS)"/>
              </a:rPr>
              <a:t> online </a:t>
            </a:r>
            <a:r>
              <a:rPr lang="en-US" sz="2000" dirty="0" err="1">
                <a:solidFill>
                  <a:srgbClr val="000000"/>
                </a:solidFill>
                <a:latin typeface="Arial" panose="020B0604020202020204" pitchFamily="34" charset="0"/>
                <a:ea typeface="Calibri (MS)"/>
                <a:cs typeface="Arial" panose="020B0604020202020204" pitchFamily="34" charset="0"/>
                <a:sym typeface="Calibri (MS)"/>
              </a:rPr>
              <a:t>dành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cho</a:t>
            </a:r>
            <a:r>
              <a:rPr lang="en-US" sz="2000" dirty="0">
                <a:solidFill>
                  <a:srgbClr val="000000"/>
                </a:solidFill>
                <a:latin typeface="Arial" panose="020B0604020202020204" pitchFamily="34" charset="0"/>
                <a:ea typeface="Calibri (MS)"/>
                <a:cs typeface="Arial" panose="020B0604020202020204" pitchFamily="34" charset="0"/>
                <a:sym typeface="Calibri (MS)"/>
              </a:rPr>
              <a:t> Khoa Công </a:t>
            </a:r>
            <a:r>
              <a:rPr lang="en-US" sz="2000" dirty="0" err="1">
                <a:solidFill>
                  <a:srgbClr val="000000"/>
                </a:solidFill>
                <a:latin typeface="Arial" panose="020B0604020202020204" pitchFamily="34" charset="0"/>
                <a:ea typeface="Calibri (MS)"/>
                <a:cs typeface="Arial" panose="020B0604020202020204" pitchFamily="34" charset="0"/>
                <a:sym typeface="Calibri (MS)"/>
              </a:rPr>
              <a:t>nghệ</a:t>
            </a:r>
            <a:r>
              <a:rPr lang="en-US" sz="2000" dirty="0">
                <a:solidFill>
                  <a:srgbClr val="000000"/>
                </a:solidFill>
                <a:latin typeface="Arial" panose="020B0604020202020204" pitchFamily="34" charset="0"/>
                <a:ea typeface="Calibri (MS)"/>
                <a:cs typeface="Arial" panose="020B0604020202020204" pitchFamily="34" charset="0"/>
                <a:sym typeface="Calibri (MS)"/>
              </a:rPr>
              <a:t> Thông tin, </a:t>
            </a:r>
            <a:r>
              <a:rPr lang="en-US" sz="2000" dirty="0" err="1">
                <a:solidFill>
                  <a:srgbClr val="000000"/>
                </a:solidFill>
                <a:latin typeface="Arial" panose="020B0604020202020204" pitchFamily="34" charset="0"/>
                <a:ea typeface="Calibri (MS)"/>
                <a:cs typeface="Arial" panose="020B0604020202020204" pitchFamily="34" charset="0"/>
                <a:sym typeface="Calibri (MS)"/>
              </a:rPr>
              <a:t>giúp</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tự</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động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hóa</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toàn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bộ</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quy</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trình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của</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việc</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đăng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ký</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đề</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tài</a:t>
            </a:r>
            <a:r>
              <a:rPr lang="en-US" sz="2000" dirty="0">
                <a:solidFill>
                  <a:srgbClr val="000000"/>
                </a:solidFill>
                <a:latin typeface="Arial" panose="020B0604020202020204" pitchFamily="34" charset="0"/>
                <a:ea typeface="Calibri (MS)"/>
                <a:cs typeface="Arial" panose="020B0604020202020204" pitchFamily="34" charset="0"/>
                <a:sym typeface="Calibri (MS)"/>
              </a:rPr>
              <a:t>.</a:t>
            </a:r>
          </a:p>
          <a:p>
            <a:r>
              <a:rPr lang="en-US" sz="2000" dirty="0" err="1">
                <a:solidFill>
                  <a:srgbClr val="000000"/>
                </a:solidFill>
                <a:latin typeface="Arial" panose="020B0604020202020204" pitchFamily="34" charset="0"/>
                <a:ea typeface="Calibri (MS)"/>
                <a:cs typeface="Arial" panose="020B0604020202020204" pitchFamily="34" charset="0"/>
                <a:sym typeface="Calibri (MS)"/>
              </a:rPr>
              <a:t>Mục</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tiêu</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cụ</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thể</a:t>
            </a:r>
            <a:r>
              <a:rPr lang="en-US" sz="2000" dirty="0">
                <a:solidFill>
                  <a:srgbClr val="000000"/>
                </a:solidFill>
                <a:latin typeface="Arial" panose="020B0604020202020204" pitchFamily="34" charset="0"/>
                <a:ea typeface="Calibri (MS)"/>
                <a:cs typeface="Arial" panose="020B0604020202020204" pitchFamily="34" charset="0"/>
                <a:sym typeface="Calibri (MS)"/>
              </a:rPr>
              <a:t>:</a:t>
            </a:r>
          </a:p>
          <a:p>
            <a:pPr marL="582930" lvl="1" indent="-291465">
              <a:buFont typeface="Arial"/>
              <a:buChar char="•"/>
            </a:pPr>
            <a:r>
              <a:rPr lang="en-US" sz="2000" dirty="0" err="1">
                <a:solidFill>
                  <a:srgbClr val="000000"/>
                </a:solidFill>
                <a:latin typeface="Arial" panose="020B0604020202020204" pitchFamily="34" charset="0"/>
                <a:ea typeface="Calibri (MS)"/>
                <a:cs typeface="Arial" panose="020B0604020202020204" pitchFamily="34" charset="0"/>
                <a:sym typeface="Calibri (MS)"/>
              </a:rPr>
              <a:t>Hỗ</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trợ</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sinh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viên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đăng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ký</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đề</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tài</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theo</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dõi</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tiến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độ</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và</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nộp</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báo</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cáo</a:t>
            </a:r>
            <a:r>
              <a:rPr lang="en-US" sz="2000" dirty="0">
                <a:solidFill>
                  <a:srgbClr val="000000"/>
                </a:solidFill>
                <a:latin typeface="Arial" panose="020B0604020202020204" pitchFamily="34" charset="0"/>
                <a:ea typeface="Calibri (MS)"/>
                <a:cs typeface="Arial" panose="020B0604020202020204" pitchFamily="34" charset="0"/>
                <a:sym typeface="Calibri (MS)"/>
              </a:rPr>
              <a:t> online.</a:t>
            </a:r>
          </a:p>
          <a:p>
            <a:pPr marL="582930" lvl="1" indent="-291465">
              <a:buFont typeface="Arial"/>
              <a:buChar char="•"/>
            </a:pPr>
            <a:r>
              <a:rPr lang="en-US" sz="2000" dirty="0" err="1">
                <a:solidFill>
                  <a:srgbClr val="000000"/>
                </a:solidFill>
                <a:latin typeface="Arial" panose="020B0604020202020204" pitchFamily="34" charset="0"/>
                <a:ea typeface="Calibri (MS)"/>
                <a:cs typeface="Arial" panose="020B0604020202020204" pitchFamily="34" charset="0"/>
                <a:sym typeface="Calibri (MS)"/>
              </a:rPr>
              <a:t>Hỗ</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trợ</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giảng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viên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quản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lý</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sinh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viên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được</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phân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công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hướng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dẫn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phê</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duyệt</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kế</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hoạch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cập</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nhật</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nhận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xét</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và</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chấm</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điểm</a:t>
            </a:r>
            <a:r>
              <a:rPr lang="en-US" sz="2000" dirty="0">
                <a:solidFill>
                  <a:srgbClr val="000000"/>
                </a:solidFill>
                <a:latin typeface="Arial" panose="020B0604020202020204" pitchFamily="34" charset="0"/>
                <a:ea typeface="Calibri (MS)"/>
                <a:cs typeface="Arial" panose="020B0604020202020204" pitchFamily="34" charset="0"/>
                <a:sym typeface="Calibri (MS)"/>
              </a:rPr>
              <a:t>.</a:t>
            </a:r>
          </a:p>
          <a:p>
            <a:pPr marL="582930" lvl="1" indent="-291465">
              <a:buFont typeface="Arial"/>
              <a:buChar char="•"/>
            </a:pPr>
            <a:r>
              <a:rPr lang="en-US" sz="2000" dirty="0" err="1">
                <a:solidFill>
                  <a:srgbClr val="000000"/>
                </a:solidFill>
                <a:latin typeface="Arial" panose="020B0604020202020204" pitchFamily="34" charset="0"/>
                <a:ea typeface="Calibri (MS)"/>
                <a:cs typeface="Arial" panose="020B0604020202020204" pitchFamily="34" charset="0"/>
                <a:sym typeface="Calibri (MS)"/>
              </a:rPr>
              <a:t>Hỗ</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trợ</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giáo</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vụ</a:t>
            </a:r>
            <a:r>
              <a:rPr lang="en-US" sz="2000" dirty="0">
                <a:solidFill>
                  <a:srgbClr val="000000"/>
                </a:solidFill>
                <a:latin typeface="Arial" panose="020B0604020202020204" pitchFamily="34" charset="0"/>
                <a:ea typeface="Calibri (MS)"/>
                <a:cs typeface="Arial" panose="020B0604020202020204" pitchFamily="34" charset="0"/>
                <a:sym typeface="Calibri (MS)"/>
              </a:rPr>
              <a:t> Khoa </a:t>
            </a:r>
            <a:r>
              <a:rPr lang="en-US" sz="2000" dirty="0" err="1">
                <a:solidFill>
                  <a:srgbClr val="000000"/>
                </a:solidFill>
                <a:latin typeface="Arial" panose="020B0604020202020204" pitchFamily="34" charset="0"/>
                <a:ea typeface="Calibri (MS)"/>
                <a:cs typeface="Arial" panose="020B0604020202020204" pitchFamily="34" charset="0"/>
                <a:sym typeface="Calibri (MS)"/>
              </a:rPr>
              <a:t>dễ</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dàng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tổng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hợp</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danh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sách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sinh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viên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phân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công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giảng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viên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tạo</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báo</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cáo</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và</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lưu</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trữ</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kết</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quả</a:t>
            </a:r>
            <a:r>
              <a:rPr lang="en-US" sz="2000" dirty="0">
                <a:solidFill>
                  <a:srgbClr val="000000"/>
                </a:solidFill>
                <a:latin typeface="Arial" panose="020B0604020202020204" pitchFamily="34" charset="0"/>
                <a:ea typeface="Calibri (MS)"/>
                <a:cs typeface="Arial" panose="020B0604020202020204" pitchFamily="34" charset="0"/>
                <a:sym typeface="Calibri (MS)"/>
              </a:rPr>
              <a:t>.</a:t>
            </a:r>
          </a:p>
          <a:p>
            <a:pPr marL="582930" lvl="1" indent="-291465">
              <a:buFont typeface="Arial"/>
              <a:buChar char="•"/>
            </a:pPr>
            <a:r>
              <a:rPr lang="en-US" sz="2000" dirty="0" err="1">
                <a:solidFill>
                  <a:srgbClr val="000000"/>
                </a:solidFill>
                <a:latin typeface="Arial" panose="020B0604020202020204" pitchFamily="34" charset="0"/>
                <a:ea typeface="Calibri (MS)"/>
                <a:cs typeface="Arial" panose="020B0604020202020204" pitchFamily="34" charset="0"/>
                <a:sym typeface="Calibri (MS)"/>
              </a:rPr>
              <a:t>Tạo</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ra</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một</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hệ</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thống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giao</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diện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đơn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giản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dễ</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sử</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dụng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hoạt</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động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ổn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định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trên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trình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duyệt</a:t>
            </a:r>
            <a:r>
              <a:rPr lang="en-US" sz="2000" dirty="0">
                <a:solidFill>
                  <a:srgbClr val="000000"/>
                </a:solidFill>
                <a:latin typeface="Arial" panose="020B0604020202020204" pitchFamily="34" charset="0"/>
                <a:ea typeface="Calibri (MS)"/>
                <a:cs typeface="Arial" panose="020B0604020202020204" pitchFamily="34" charset="0"/>
                <a:sym typeface="Calibri (MS)"/>
              </a:rPr>
              <a:t>.</a:t>
            </a:r>
          </a:p>
          <a:p>
            <a:r>
              <a:rPr lang="en-US" sz="2000" dirty="0" err="1">
                <a:solidFill>
                  <a:srgbClr val="000000"/>
                </a:solidFill>
                <a:latin typeface="Arial" panose="020B0604020202020204" pitchFamily="34" charset="0"/>
                <a:ea typeface="Calibri (MS)"/>
                <a:cs typeface="Arial" panose="020B0604020202020204" pitchFamily="34" charset="0"/>
                <a:sym typeface="Calibri (MS)"/>
              </a:rPr>
              <a:t>Đảm</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bảo</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hệ</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thống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có</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khả</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năng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quản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lý</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theo</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năm</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học</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lớp</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khóa</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và</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chuyên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ngành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để</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dễ</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dàng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mở</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rộng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về</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sau</a:t>
            </a:r>
            <a:r>
              <a:rPr lang="en-US" sz="2000" dirty="0">
                <a:solidFill>
                  <a:srgbClr val="000000"/>
                </a:solidFill>
                <a:latin typeface="Arial" panose="020B0604020202020204" pitchFamily="34" charset="0"/>
                <a:ea typeface="Calibri (MS)"/>
                <a:cs typeface="Arial" panose="020B0604020202020204" pitchFamily="34" charset="0"/>
                <a:sym typeface="Calibri (MS)"/>
              </a:rPr>
              <a:t>.</a:t>
            </a:r>
          </a:p>
        </p:txBody>
      </p:sp>
      <p:sp>
        <p:nvSpPr>
          <p:cNvPr id="2" name="Hộp Văn bản 1">
            <a:extLst>
              <a:ext uri="{FF2B5EF4-FFF2-40B4-BE49-F238E27FC236}">
                <a16:creationId xmlns:a16="http://schemas.microsoft.com/office/drawing/2014/main" id="{1EEE0E55-16EB-4C87-81EB-E9F28EDF4382}"/>
              </a:ext>
            </a:extLst>
          </p:cNvPr>
          <p:cNvSpPr txBox="1"/>
          <p:nvPr/>
        </p:nvSpPr>
        <p:spPr>
          <a:xfrm>
            <a:off x="3454582" y="83128"/>
            <a:ext cx="8444359" cy="923330"/>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Quản </a:t>
            </a:r>
            <a:r>
              <a:rPr lang="en-US" sz="5400" b="1" dirty="0" err="1">
                <a:latin typeface="Arial" panose="020B0604020202020204" pitchFamily="34" charset="0"/>
                <a:cs typeface="Arial" panose="020B0604020202020204" pitchFamily="34" charset="0"/>
              </a:rPr>
              <a:t>lý</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dự</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án</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phần</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mềm</a:t>
            </a:r>
            <a:endParaRPr lang="vi-VN" sz="5400" b="1" dirty="0">
              <a:cs typeface="Arial" panose="020B0604020202020204" pitchFamily="34" charset="0"/>
            </a:endParaRPr>
          </a:p>
        </p:txBody>
      </p:sp>
      <p:sp>
        <p:nvSpPr>
          <p:cNvPr id="3" name="Freeform 41">
            <a:extLst>
              <a:ext uri="{FF2B5EF4-FFF2-40B4-BE49-F238E27FC236}">
                <a16:creationId xmlns:a16="http://schemas.microsoft.com/office/drawing/2014/main" id="{DC90BCD3-A96E-BF5C-E3FB-1AD589321A46}"/>
              </a:ext>
            </a:extLst>
          </p:cNvPr>
          <p:cNvSpPr/>
          <p:nvPr/>
        </p:nvSpPr>
        <p:spPr>
          <a:xfrm>
            <a:off x="-57122" y="2891333"/>
            <a:ext cx="3498640" cy="2371983"/>
          </a:xfrm>
          <a:custGeom>
            <a:avLst/>
            <a:gdLst/>
            <a:ahLst/>
            <a:cxnLst/>
            <a:rect l="l" t="t" r="r" b="b"/>
            <a:pathLst>
              <a:path w="5434300" h="3774369">
                <a:moveTo>
                  <a:pt x="0" y="0"/>
                </a:moveTo>
                <a:lnTo>
                  <a:pt x="5434300" y="0"/>
                </a:lnTo>
                <a:lnTo>
                  <a:pt x="5434300" y="3774369"/>
                </a:lnTo>
                <a:lnTo>
                  <a:pt x="0" y="37743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extLst>
      <p:ext uri="{BB962C8B-B14F-4D97-AF65-F5344CB8AC3E}">
        <p14:creationId xmlns:p14="http://schemas.microsoft.com/office/powerpoint/2010/main" val="683453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E8BBA-2EC5-C85E-A6F2-5FD937A5095F}"/>
            </a:ext>
          </a:extLst>
        </p:cNvPr>
        <p:cNvGrpSpPr/>
        <p:nvPr/>
      </p:nvGrpSpPr>
      <p:grpSpPr>
        <a:xfrm>
          <a:off x="0" y="0"/>
          <a:ext cx="0" cy="0"/>
          <a:chOff x="0" y="0"/>
          <a:chExt cx="0" cy="0"/>
        </a:xfrm>
      </p:grpSpPr>
      <p:sp>
        <p:nvSpPr>
          <p:cNvPr id="7" name="Hộp Văn bản 6">
            <a:extLst>
              <a:ext uri="{FF2B5EF4-FFF2-40B4-BE49-F238E27FC236}">
                <a16:creationId xmlns:a16="http://schemas.microsoft.com/office/drawing/2014/main" id="{5736E7E9-67D3-E62E-D7DA-D13973E876C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2057895E-C589-3186-9643-543ADC64F238}"/>
              </a:ext>
            </a:extLst>
          </p:cNvPr>
          <p:cNvSpPr/>
          <p:nvPr/>
        </p:nvSpPr>
        <p:spPr>
          <a:xfrm>
            <a:off x="408342" y="-2377546"/>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A05DB89C-402A-72B9-8321-07AFD7C8454C}"/>
              </a:ext>
            </a:extLst>
          </p:cNvPr>
          <p:cNvSpPr txBox="1"/>
          <p:nvPr/>
        </p:nvSpPr>
        <p:spPr>
          <a:xfrm>
            <a:off x="1278500" y="-2187810"/>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6DEE1147-A147-E851-2351-0F264A3C1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2187810"/>
            <a:ext cx="796594" cy="796594"/>
          </a:xfrm>
          <a:prstGeom prst="rect">
            <a:avLst/>
          </a:prstGeom>
        </p:spPr>
      </p:pic>
      <p:sp>
        <p:nvSpPr>
          <p:cNvPr id="27" name="Hình chữ nhật: Góc Tròn 26">
            <a:extLst>
              <a:ext uri="{FF2B5EF4-FFF2-40B4-BE49-F238E27FC236}">
                <a16:creationId xmlns:a16="http://schemas.microsoft.com/office/drawing/2014/main" id="{48426078-FD27-9F75-70B9-56564860E63B}"/>
              </a:ext>
            </a:extLst>
          </p:cNvPr>
          <p:cNvSpPr/>
          <p:nvPr/>
        </p:nvSpPr>
        <p:spPr>
          <a:xfrm>
            <a:off x="-187121" y="-215150"/>
            <a:ext cx="12656212" cy="734331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CE6B6F3E-D93D-57C7-6F0C-74F273504D12}"/>
              </a:ext>
            </a:extLst>
          </p:cNvPr>
          <p:cNvSpPr txBox="1"/>
          <p:nvPr/>
        </p:nvSpPr>
        <p:spPr>
          <a:xfrm>
            <a:off x="0" y="1594684"/>
            <a:ext cx="3318482" cy="579646"/>
          </a:xfrm>
          <a:prstGeom prst="rect">
            <a:avLst/>
          </a:prstGeom>
          <a:noFill/>
        </p:spPr>
        <p:txBody>
          <a:bodyPr wrap="square" rtlCol="0">
            <a:spAutoFit/>
          </a:bodyPr>
          <a:lstStyle/>
          <a:p>
            <a:pPr algn="r">
              <a:lnSpc>
                <a:spcPts val="3779"/>
              </a:lnSpc>
            </a:pPr>
            <a:r>
              <a:rPr lang="en-US" sz="3400" b="1" dirty="0">
                <a:solidFill>
                  <a:schemeClr val="bg1"/>
                </a:solidFill>
                <a:latin typeface="Arial Bold"/>
                <a:ea typeface="Arial Bold"/>
                <a:cs typeface="Arial Bold"/>
                <a:sym typeface="Arial Bold"/>
              </a:rPr>
              <a:t>Project Charter</a:t>
            </a:r>
          </a:p>
        </p:txBody>
      </p:sp>
      <p:pic>
        <p:nvPicPr>
          <p:cNvPr id="39" name="Hình ảnh 38">
            <a:extLst>
              <a:ext uri="{FF2B5EF4-FFF2-40B4-BE49-F238E27FC236}">
                <a16:creationId xmlns:a16="http://schemas.microsoft.com/office/drawing/2014/main" id="{8889A169-B1A3-E62A-84FD-1E133CA2A1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23" y="290945"/>
            <a:ext cx="1184397" cy="1184397"/>
          </a:xfrm>
          <a:prstGeom prst="rect">
            <a:avLst/>
          </a:prstGeom>
        </p:spPr>
      </p:pic>
      <p:sp>
        <p:nvSpPr>
          <p:cNvPr id="29" name="Hình chữ nhật: Góc Tròn 28">
            <a:extLst>
              <a:ext uri="{FF2B5EF4-FFF2-40B4-BE49-F238E27FC236}">
                <a16:creationId xmlns:a16="http://schemas.microsoft.com/office/drawing/2014/main" id="{568F8EE5-2440-60E0-1923-41E53458CC78}"/>
              </a:ext>
            </a:extLst>
          </p:cNvPr>
          <p:cNvSpPr/>
          <p:nvPr/>
        </p:nvSpPr>
        <p:spPr>
          <a:xfrm>
            <a:off x="13430794"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2E76EE4E-38B6-6A79-67EB-186BE2972D34}"/>
              </a:ext>
            </a:extLst>
          </p:cNvPr>
          <p:cNvSpPr txBox="1"/>
          <p:nvPr/>
        </p:nvSpPr>
        <p:spPr>
          <a:xfrm>
            <a:off x="13620496"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E056E689-919C-9C3A-199B-214C3D279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3646" y="4025647"/>
            <a:ext cx="1091305" cy="1091305"/>
          </a:xfrm>
          <a:prstGeom prst="rect">
            <a:avLst/>
          </a:prstGeom>
        </p:spPr>
      </p:pic>
      <p:sp>
        <p:nvSpPr>
          <p:cNvPr id="30" name="Hình chữ nhật: Góc Tròn 29">
            <a:extLst>
              <a:ext uri="{FF2B5EF4-FFF2-40B4-BE49-F238E27FC236}">
                <a16:creationId xmlns:a16="http://schemas.microsoft.com/office/drawing/2014/main" id="{018DD81F-E67C-C70E-7148-0F4CE5057038}"/>
              </a:ext>
            </a:extLst>
          </p:cNvPr>
          <p:cNvSpPr/>
          <p:nvPr/>
        </p:nvSpPr>
        <p:spPr>
          <a:xfrm>
            <a:off x="16531566"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B87838D4-C2AA-7549-4E6A-425C11BFE2EA}"/>
              </a:ext>
            </a:extLst>
          </p:cNvPr>
          <p:cNvSpPr txBox="1"/>
          <p:nvPr/>
        </p:nvSpPr>
        <p:spPr>
          <a:xfrm>
            <a:off x="16781456"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E7BB01CC-0BE7-3808-DE9B-50EAFD5ACF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124" y="4077325"/>
            <a:ext cx="1051027" cy="1051027"/>
          </a:xfrm>
          <a:prstGeom prst="rect">
            <a:avLst/>
          </a:prstGeom>
        </p:spPr>
      </p:pic>
      <p:sp>
        <p:nvSpPr>
          <p:cNvPr id="31" name="Hình chữ nhật: Góc Tròn 30">
            <a:extLst>
              <a:ext uri="{FF2B5EF4-FFF2-40B4-BE49-F238E27FC236}">
                <a16:creationId xmlns:a16="http://schemas.microsoft.com/office/drawing/2014/main" id="{8048A1F9-9D16-3CBE-5394-A46B0D47E1AC}"/>
              </a:ext>
            </a:extLst>
          </p:cNvPr>
          <p:cNvSpPr/>
          <p:nvPr/>
        </p:nvSpPr>
        <p:spPr>
          <a:xfrm>
            <a:off x="19549681"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62388E17-A6AA-70EF-00FE-1BAC0CCB7DC8}"/>
              </a:ext>
            </a:extLst>
          </p:cNvPr>
          <p:cNvSpPr txBox="1"/>
          <p:nvPr/>
        </p:nvSpPr>
        <p:spPr>
          <a:xfrm>
            <a:off x="19715931"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26BCB8DF-C01E-C205-D2F6-7E81BD25B4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86254" y="4129904"/>
            <a:ext cx="1091782" cy="1091782"/>
          </a:xfrm>
          <a:prstGeom prst="rect">
            <a:avLst/>
          </a:prstGeom>
        </p:spPr>
      </p:pic>
      <p:sp>
        <p:nvSpPr>
          <p:cNvPr id="26" name="Rectangle: Rounded Corners 1">
            <a:extLst>
              <a:ext uri="{FF2B5EF4-FFF2-40B4-BE49-F238E27FC236}">
                <a16:creationId xmlns:a16="http://schemas.microsoft.com/office/drawing/2014/main" id="{6AD8E91E-2B6E-2A72-9796-91ADBBF5AEA6}"/>
              </a:ext>
            </a:extLst>
          </p:cNvPr>
          <p:cNvSpPr/>
          <p:nvPr/>
        </p:nvSpPr>
        <p:spPr>
          <a:xfrm>
            <a:off x="3454582" y="1190133"/>
            <a:ext cx="8226777" cy="6657502"/>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a:solidFill>
                  <a:srgbClr val="000000"/>
                </a:solidFill>
                <a:latin typeface="Arial" panose="020B0604020202020204" pitchFamily="34" charset="0"/>
                <a:ea typeface="Calibri (MS) Bold"/>
                <a:cs typeface="Arial" panose="020B0604020202020204" pitchFamily="34" charset="0"/>
                <a:sym typeface="Calibri (MS) Bold"/>
              </a:rPr>
              <a:t>Phạm vi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dự</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án</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a:t>
            </a:r>
          </a:p>
          <a:p>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Xây</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dựng</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hệ</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thống</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phần</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mềm</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dạng</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web </a:t>
            </a:r>
            <a:r>
              <a:rPr lang="en-US" sz="2000" dirty="0" err="1">
                <a:solidFill>
                  <a:srgbClr val="000000"/>
                </a:solidFill>
                <a:latin typeface="Arial" panose="020B0604020202020204" pitchFamily="34" charset="0"/>
                <a:ea typeface="Calibri (MS)"/>
                <a:cs typeface="Arial" panose="020B0604020202020204" pitchFamily="34" charset="0"/>
                <a:sym typeface="Calibri (MS)"/>
              </a:rPr>
              <a:t>có</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thể</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sử</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dụng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trên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trình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duyệt</a:t>
            </a:r>
            <a:r>
              <a:rPr lang="en-US" sz="2000" dirty="0">
                <a:solidFill>
                  <a:srgbClr val="000000"/>
                </a:solidFill>
                <a:latin typeface="Arial" panose="020B0604020202020204" pitchFamily="34" charset="0"/>
                <a:ea typeface="Calibri (MS)"/>
                <a:cs typeface="Arial" panose="020B0604020202020204" pitchFamily="34" charset="0"/>
                <a:sym typeface="Calibri (MS)"/>
              </a:rPr>
              <a:t>.</a:t>
            </a:r>
          </a:p>
          <a:p>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Chức</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năng</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cho</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sinh</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viên</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a:t>
            </a:r>
          </a:p>
          <a:p>
            <a:pPr marL="582930" lvl="1" indent="-291465">
              <a:buFont typeface="Arial"/>
              <a:buChar char="•"/>
            </a:pPr>
            <a:r>
              <a:rPr lang="en-US" sz="2000" dirty="0" err="1">
                <a:solidFill>
                  <a:srgbClr val="000000"/>
                </a:solidFill>
                <a:latin typeface="Arial" panose="020B0604020202020204" pitchFamily="34" charset="0"/>
                <a:ea typeface="Calibri (MS)"/>
                <a:cs typeface="Arial" panose="020B0604020202020204" pitchFamily="34" charset="0"/>
                <a:sym typeface="Calibri (MS)"/>
              </a:rPr>
              <a:t>Đăng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nhập</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và</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đăng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ký</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đề</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tài</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theo</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danh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sách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được</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phê</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duyệt</a:t>
            </a:r>
            <a:r>
              <a:rPr lang="en-US" sz="2000" dirty="0">
                <a:solidFill>
                  <a:srgbClr val="000000"/>
                </a:solidFill>
                <a:latin typeface="Arial" panose="020B0604020202020204" pitchFamily="34" charset="0"/>
                <a:ea typeface="Calibri (MS)"/>
                <a:cs typeface="Arial" panose="020B0604020202020204" pitchFamily="34" charset="0"/>
                <a:sym typeface="Calibri (MS)"/>
              </a:rPr>
              <a:t>.</a:t>
            </a:r>
          </a:p>
          <a:p>
            <a:pPr marL="582930" lvl="1" indent="-291465">
              <a:buFont typeface="Arial"/>
              <a:buChar char="•"/>
            </a:pPr>
            <a:r>
              <a:rPr lang="en-US" sz="2000" dirty="0">
                <a:solidFill>
                  <a:srgbClr val="000000"/>
                </a:solidFill>
                <a:latin typeface="Arial" panose="020B0604020202020204" pitchFamily="34" charset="0"/>
                <a:ea typeface="Calibri (MS)"/>
                <a:cs typeface="Arial" panose="020B0604020202020204" pitchFamily="34" charset="0"/>
                <a:sym typeface="Calibri (MS)"/>
              </a:rPr>
              <a:t>Theo </a:t>
            </a:r>
            <a:r>
              <a:rPr lang="en-US" sz="2000" dirty="0" err="1">
                <a:solidFill>
                  <a:srgbClr val="000000"/>
                </a:solidFill>
                <a:latin typeface="Arial" panose="020B0604020202020204" pitchFamily="34" charset="0"/>
                <a:ea typeface="Calibri (MS)"/>
                <a:cs typeface="Arial" panose="020B0604020202020204" pitchFamily="34" charset="0"/>
                <a:sym typeface="Calibri (MS)"/>
              </a:rPr>
              <a:t>dõi</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tiến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độ</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cập</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nhật</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thông</a:t>
            </a:r>
            <a:r>
              <a:rPr lang="en-US" sz="2000" dirty="0">
                <a:solidFill>
                  <a:srgbClr val="000000"/>
                </a:solidFill>
                <a:latin typeface="Arial" panose="020B0604020202020204" pitchFamily="34" charset="0"/>
                <a:ea typeface="Calibri (MS)"/>
                <a:cs typeface="Arial" panose="020B0604020202020204" pitchFamily="34" charset="0"/>
                <a:sym typeface="Calibri (MS)"/>
              </a:rPr>
              <a:t> tin </a:t>
            </a:r>
            <a:r>
              <a:rPr lang="en-US" sz="2000" dirty="0" err="1">
                <a:solidFill>
                  <a:srgbClr val="000000"/>
                </a:solidFill>
                <a:latin typeface="Arial" panose="020B0604020202020204" pitchFamily="34" charset="0"/>
                <a:ea typeface="Calibri (MS)"/>
                <a:cs typeface="Arial" panose="020B0604020202020204" pitchFamily="34" charset="0"/>
                <a:sym typeface="Calibri (MS)"/>
              </a:rPr>
              <a:t>và</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nộp</a:t>
            </a:r>
            <a:r>
              <a:rPr lang="en-US" sz="2000" dirty="0">
                <a:solidFill>
                  <a:srgbClr val="000000"/>
                </a:solidFill>
                <a:latin typeface="Arial" panose="020B0604020202020204" pitchFamily="34" charset="0"/>
                <a:ea typeface="Calibri (MS)"/>
                <a:cs typeface="Arial" panose="020B0604020202020204" pitchFamily="34" charset="0"/>
                <a:sym typeface="Calibri (MS)"/>
              </a:rPr>
              <a:t> file </a:t>
            </a:r>
            <a:r>
              <a:rPr lang="en-US" sz="2000" dirty="0" err="1">
                <a:solidFill>
                  <a:srgbClr val="000000"/>
                </a:solidFill>
                <a:latin typeface="Arial" panose="020B0604020202020204" pitchFamily="34" charset="0"/>
                <a:ea typeface="Calibri (MS)"/>
                <a:cs typeface="Arial" panose="020B0604020202020204" pitchFamily="34" charset="0"/>
                <a:sym typeface="Calibri (MS)"/>
              </a:rPr>
              <a:t>đồ</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án</a:t>
            </a:r>
            <a:r>
              <a:rPr lang="en-US" sz="2000" dirty="0">
                <a:solidFill>
                  <a:srgbClr val="000000"/>
                </a:solidFill>
                <a:latin typeface="Arial" panose="020B0604020202020204" pitchFamily="34" charset="0"/>
                <a:ea typeface="Calibri (MS)"/>
                <a:cs typeface="Arial" panose="020B0604020202020204" pitchFamily="34" charset="0"/>
                <a:sym typeface="Calibri (MS)"/>
              </a:rPr>
              <a:t> online.</a:t>
            </a:r>
          </a:p>
          <a:p>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Chức</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năng</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cho</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giảng</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viên</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a:t>
            </a:r>
          </a:p>
          <a:p>
            <a:pPr marL="582930" lvl="1" indent="-291465">
              <a:buFont typeface="Arial"/>
              <a:buChar char="•"/>
            </a:pPr>
            <a:r>
              <a:rPr lang="en-US" sz="2000" dirty="0" err="1">
                <a:solidFill>
                  <a:srgbClr val="000000"/>
                </a:solidFill>
                <a:latin typeface="Arial" panose="020B0604020202020204" pitchFamily="34" charset="0"/>
                <a:ea typeface="Calibri (MS)"/>
                <a:cs typeface="Arial" panose="020B0604020202020204" pitchFamily="34" charset="0"/>
                <a:sym typeface="Calibri (MS)"/>
              </a:rPr>
              <a:t>Duyệt</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đề</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tài</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theo</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dõi</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quá</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trình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thực</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hiện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của</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sinh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viên</a:t>
            </a:r>
            <a:r>
              <a:rPr lang="en-US" sz="2000" dirty="0">
                <a:solidFill>
                  <a:srgbClr val="000000"/>
                </a:solidFill>
                <a:latin typeface="Arial" panose="020B0604020202020204" pitchFamily="34" charset="0"/>
                <a:ea typeface="Calibri (MS)"/>
                <a:cs typeface="Arial" panose="020B0604020202020204" pitchFamily="34" charset="0"/>
                <a:sym typeface="Calibri (MS)"/>
              </a:rPr>
              <a:t>.</a:t>
            </a:r>
          </a:p>
          <a:p>
            <a:pPr marL="582930" lvl="1" indent="-291465">
              <a:buFont typeface="Arial"/>
              <a:buChar char="•"/>
            </a:pPr>
            <a:r>
              <a:rPr lang="en-US" sz="2000" dirty="0" err="1">
                <a:solidFill>
                  <a:srgbClr val="000000"/>
                </a:solidFill>
                <a:latin typeface="Arial" panose="020B0604020202020204" pitchFamily="34" charset="0"/>
                <a:ea typeface="Calibri (MS)"/>
                <a:cs typeface="Arial" panose="020B0604020202020204" pitchFamily="34" charset="0"/>
                <a:sym typeface="Calibri (MS)"/>
              </a:rPr>
              <a:t>Gửi</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nhận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xét</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đánh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giá</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và</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chấm</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điểm</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từng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sinh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viên</a:t>
            </a:r>
            <a:r>
              <a:rPr lang="en-US" sz="2000" dirty="0">
                <a:solidFill>
                  <a:srgbClr val="000000"/>
                </a:solidFill>
                <a:latin typeface="Arial" panose="020B0604020202020204" pitchFamily="34" charset="0"/>
                <a:ea typeface="Calibri (MS)"/>
                <a:cs typeface="Arial" panose="020B0604020202020204" pitchFamily="34" charset="0"/>
                <a:sym typeface="Calibri (MS)"/>
              </a:rPr>
              <a:t>.</a:t>
            </a:r>
          </a:p>
          <a:p>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Chức</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năng</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cho</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giáo</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vụ</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Khoa:</a:t>
            </a:r>
          </a:p>
          <a:p>
            <a:pPr marL="582930" lvl="1" indent="-291465">
              <a:buFont typeface="Arial"/>
              <a:buChar char="•"/>
            </a:pPr>
            <a:r>
              <a:rPr lang="en-US" sz="2000" dirty="0">
                <a:solidFill>
                  <a:srgbClr val="000000"/>
                </a:solidFill>
                <a:latin typeface="Arial" panose="020B0604020202020204" pitchFamily="34" charset="0"/>
                <a:ea typeface="Calibri (MS)"/>
                <a:cs typeface="Arial" panose="020B0604020202020204" pitchFamily="34" charset="0"/>
                <a:sym typeface="Calibri (MS)"/>
              </a:rPr>
              <a:t>Quản </a:t>
            </a:r>
            <a:r>
              <a:rPr lang="en-US" sz="2000" dirty="0" err="1">
                <a:solidFill>
                  <a:srgbClr val="000000"/>
                </a:solidFill>
                <a:latin typeface="Arial" panose="020B0604020202020204" pitchFamily="34" charset="0"/>
                <a:ea typeface="Calibri (MS)"/>
                <a:cs typeface="Arial" panose="020B0604020202020204" pitchFamily="34" charset="0"/>
                <a:sym typeface="Calibri (MS)"/>
              </a:rPr>
              <a:t>lý</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danh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sách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sinh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viên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giảng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viên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lớp</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khóa</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học</a:t>
            </a:r>
            <a:r>
              <a:rPr lang="en-US" sz="2000" dirty="0">
                <a:solidFill>
                  <a:srgbClr val="000000"/>
                </a:solidFill>
                <a:latin typeface="Arial" panose="020B0604020202020204" pitchFamily="34" charset="0"/>
                <a:ea typeface="Calibri (MS)"/>
                <a:cs typeface="Arial" panose="020B0604020202020204" pitchFamily="34" charset="0"/>
                <a:sym typeface="Calibri (MS)"/>
              </a:rPr>
              <a:t>.</a:t>
            </a:r>
          </a:p>
          <a:p>
            <a:pPr marL="582930" lvl="1" indent="-291465">
              <a:buFont typeface="Arial"/>
              <a:buChar char="•"/>
            </a:pPr>
            <a:r>
              <a:rPr lang="en-US" sz="2000" dirty="0" err="1">
                <a:solidFill>
                  <a:srgbClr val="000000"/>
                </a:solidFill>
                <a:latin typeface="Arial" panose="020B0604020202020204" pitchFamily="34" charset="0"/>
                <a:ea typeface="Calibri (MS)"/>
                <a:cs typeface="Arial" panose="020B0604020202020204" pitchFamily="34" charset="0"/>
                <a:sym typeface="Calibri (MS)"/>
              </a:rPr>
              <a:t>Phân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công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giảng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viên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hướng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dẫn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cho</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sinh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viên</a:t>
            </a:r>
            <a:r>
              <a:rPr lang="en-US" sz="2000" dirty="0">
                <a:solidFill>
                  <a:srgbClr val="000000"/>
                </a:solidFill>
                <a:latin typeface="Arial" panose="020B0604020202020204" pitchFamily="34" charset="0"/>
                <a:ea typeface="Calibri (MS)"/>
                <a:cs typeface="Arial" panose="020B0604020202020204" pitchFamily="34" charset="0"/>
                <a:sym typeface="Calibri (MS)"/>
              </a:rPr>
              <a:t>.</a:t>
            </a:r>
          </a:p>
          <a:p>
            <a:pPr marL="582930" lvl="1" indent="-291465">
              <a:buFont typeface="Arial"/>
              <a:buChar char="•"/>
            </a:pPr>
            <a:r>
              <a:rPr lang="en-US" sz="2000" dirty="0" err="1">
                <a:solidFill>
                  <a:srgbClr val="000000"/>
                </a:solidFill>
                <a:latin typeface="Arial" panose="020B0604020202020204" pitchFamily="34" charset="0"/>
                <a:ea typeface="Calibri (MS)"/>
                <a:cs typeface="Arial" panose="020B0604020202020204" pitchFamily="34" charset="0"/>
                <a:sym typeface="Calibri (MS)"/>
              </a:rPr>
              <a:t>Xuất</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báo</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cáo</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tổng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hợp</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theo</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từng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lớp</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khóa</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học</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kỳ</a:t>
            </a:r>
            <a:r>
              <a:rPr lang="en-US" sz="2000" dirty="0">
                <a:solidFill>
                  <a:srgbClr val="000000"/>
                </a:solidFill>
                <a:latin typeface="Arial" panose="020B0604020202020204" pitchFamily="34" charset="0"/>
                <a:ea typeface="Calibri (MS)"/>
                <a:cs typeface="Arial" panose="020B0604020202020204" pitchFamily="34" charset="0"/>
                <a:sym typeface="Calibri (MS)"/>
              </a:rPr>
              <a:t>.</a:t>
            </a:r>
          </a:p>
          <a:p>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Tích</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hợp</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phân</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quyền</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người</a:t>
            </a:r>
            <a:r>
              <a:rPr lang="en-US" sz="20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000" b="1" dirty="0" err="1">
                <a:solidFill>
                  <a:srgbClr val="000000"/>
                </a:solidFill>
                <a:latin typeface="Arial" panose="020B0604020202020204" pitchFamily="34" charset="0"/>
                <a:ea typeface="Calibri (MS) Bold"/>
                <a:cs typeface="Arial" panose="020B0604020202020204" pitchFamily="34" charset="0"/>
                <a:sym typeface="Calibri (MS) Bold"/>
              </a:rPr>
              <a:t>dùng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giảng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viên</a:t>
            </a:r>
            <a:r>
              <a:rPr lang="en-US" sz="2000" dirty="0">
                <a:solidFill>
                  <a:srgbClr val="000000"/>
                </a:solidFill>
                <a:latin typeface="Arial" panose="020B0604020202020204" pitchFamily="34" charset="0"/>
                <a:ea typeface="Calibri (MS)"/>
                <a:cs typeface="Arial" panose="020B0604020202020204" pitchFamily="34" charset="0"/>
                <a:sym typeface="Calibri (MS)"/>
              </a:rPr>
              <a:t> – </a:t>
            </a:r>
            <a:r>
              <a:rPr lang="en-US" sz="2000" dirty="0" err="1">
                <a:solidFill>
                  <a:srgbClr val="000000"/>
                </a:solidFill>
                <a:latin typeface="Arial" panose="020B0604020202020204" pitchFamily="34" charset="0"/>
                <a:ea typeface="Calibri (MS)"/>
                <a:cs typeface="Arial" panose="020B0604020202020204" pitchFamily="34" charset="0"/>
                <a:sym typeface="Calibri (MS)"/>
              </a:rPr>
              <a:t>sinh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viên</a:t>
            </a:r>
            <a:r>
              <a:rPr lang="en-US" sz="2000" dirty="0">
                <a:solidFill>
                  <a:srgbClr val="000000"/>
                </a:solidFill>
                <a:latin typeface="Arial" panose="020B0604020202020204" pitchFamily="34" charset="0"/>
                <a:ea typeface="Calibri (MS)"/>
                <a:cs typeface="Arial" panose="020B0604020202020204" pitchFamily="34" charset="0"/>
                <a:sym typeface="Calibri (MS)"/>
              </a:rPr>
              <a:t> – </a:t>
            </a:r>
            <a:r>
              <a:rPr lang="en-US" sz="2000" dirty="0" err="1">
                <a:solidFill>
                  <a:srgbClr val="000000"/>
                </a:solidFill>
                <a:latin typeface="Arial" panose="020B0604020202020204" pitchFamily="34" charset="0"/>
                <a:ea typeface="Calibri (MS)"/>
                <a:cs typeface="Arial" panose="020B0604020202020204" pitchFamily="34" charset="0"/>
                <a:sym typeface="Calibri (MS)"/>
              </a:rPr>
              <a:t>giáo</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vụ</a:t>
            </a:r>
            <a:r>
              <a:rPr lang="en-US" sz="2000" dirty="0">
                <a:solidFill>
                  <a:srgbClr val="000000"/>
                </a:solidFill>
                <a:latin typeface="Arial" panose="020B0604020202020204" pitchFamily="34" charset="0"/>
                <a:ea typeface="Calibri (MS)"/>
                <a:cs typeface="Arial" panose="020B0604020202020204" pitchFamily="34" charset="0"/>
                <a:sym typeface="Calibri (MS)"/>
              </a:rPr>
              <a:t> khoa).</a:t>
            </a:r>
          </a:p>
          <a:p>
            <a:r>
              <a:rPr lang="en-US" sz="2000" dirty="0">
                <a:solidFill>
                  <a:srgbClr val="000000"/>
                </a:solidFill>
                <a:latin typeface="Arial" panose="020B0604020202020204" pitchFamily="34" charset="0"/>
                <a:ea typeface="Calibri (MS)"/>
                <a:cs typeface="Arial" panose="020B0604020202020204" pitchFamily="34" charset="0"/>
                <a:sym typeface="Calibri (MS)"/>
              </a:rPr>
              <a:t>Giao </a:t>
            </a:r>
            <a:r>
              <a:rPr lang="en-US" sz="2000" dirty="0" err="1">
                <a:solidFill>
                  <a:srgbClr val="000000"/>
                </a:solidFill>
                <a:latin typeface="Arial" panose="020B0604020202020204" pitchFamily="34" charset="0"/>
                <a:ea typeface="Calibri (MS)"/>
                <a:cs typeface="Arial" panose="020B0604020202020204" pitchFamily="34" charset="0"/>
                <a:sym typeface="Calibri (MS)"/>
              </a:rPr>
              <a:t>diện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thân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thiện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hỗ</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trợ</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sử</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dụng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trên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các</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trình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duyệt</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phổ</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biến</a:t>
            </a:r>
            <a:r>
              <a:rPr lang="en-US" sz="2000" dirty="0">
                <a:solidFill>
                  <a:srgbClr val="000000"/>
                </a:solidFill>
                <a:latin typeface="Arial" panose="020B0604020202020204" pitchFamily="34" charset="0"/>
                <a:ea typeface="Calibri (MS)"/>
                <a:cs typeface="Arial" panose="020B0604020202020204" pitchFamily="34" charset="0"/>
                <a:sym typeface="Calibri (MS)"/>
              </a:rPr>
              <a:t>.</a:t>
            </a:r>
          </a:p>
          <a:p>
            <a:r>
              <a:rPr lang="en-US" sz="2000" dirty="0" err="1">
                <a:solidFill>
                  <a:srgbClr val="000000"/>
                </a:solidFill>
                <a:latin typeface="Arial" panose="020B0604020202020204" pitchFamily="34" charset="0"/>
                <a:ea typeface="Calibri (MS)"/>
                <a:cs typeface="Arial" panose="020B0604020202020204" pitchFamily="34" charset="0"/>
                <a:sym typeface="Calibri (MS)"/>
              </a:rPr>
              <a:t>Hỗ</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trợ</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quản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lý</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đồ</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án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theo</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từng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năm</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học</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và</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học</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kỳ</a:t>
            </a:r>
            <a:r>
              <a:rPr lang="en-US" sz="2000" dirty="0">
                <a:solidFill>
                  <a:srgbClr val="000000"/>
                </a:solidFill>
                <a:latin typeface="Arial" panose="020B0604020202020204" pitchFamily="34" charset="0"/>
                <a:ea typeface="Calibri (MS)"/>
                <a:cs typeface="Arial" panose="020B0604020202020204" pitchFamily="34" charset="0"/>
                <a:sym typeface="Calibri (MS)"/>
              </a:rPr>
              <a:t>.</a:t>
            </a:r>
          </a:p>
          <a:p>
            <a:endParaRPr lang="en-US" sz="2000" dirty="0">
              <a:solidFill>
                <a:srgbClr val="000000"/>
              </a:solidFill>
              <a:latin typeface="Arial" panose="020B0604020202020204" pitchFamily="34" charset="0"/>
              <a:ea typeface="Calibri (MS)"/>
              <a:cs typeface="Arial" panose="020B0604020202020204" pitchFamily="34" charset="0"/>
              <a:sym typeface="Calibri (MS)"/>
            </a:endParaRPr>
          </a:p>
        </p:txBody>
      </p:sp>
      <p:sp>
        <p:nvSpPr>
          <p:cNvPr id="2" name="Hộp Văn bản 1">
            <a:extLst>
              <a:ext uri="{FF2B5EF4-FFF2-40B4-BE49-F238E27FC236}">
                <a16:creationId xmlns:a16="http://schemas.microsoft.com/office/drawing/2014/main" id="{6F0907C3-201E-E306-38F5-0729742CC487}"/>
              </a:ext>
            </a:extLst>
          </p:cNvPr>
          <p:cNvSpPr txBox="1"/>
          <p:nvPr/>
        </p:nvSpPr>
        <p:spPr>
          <a:xfrm>
            <a:off x="3454582" y="83128"/>
            <a:ext cx="8444359" cy="923330"/>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Quản </a:t>
            </a:r>
            <a:r>
              <a:rPr lang="en-US" sz="5400" b="1" dirty="0" err="1">
                <a:latin typeface="Arial" panose="020B0604020202020204" pitchFamily="34" charset="0"/>
                <a:cs typeface="Arial" panose="020B0604020202020204" pitchFamily="34" charset="0"/>
              </a:rPr>
              <a:t>lý</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dự</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án</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phần</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mềm</a:t>
            </a:r>
            <a:endParaRPr lang="vi-VN" sz="5400" b="1" dirty="0">
              <a:cs typeface="Arial" panose="020B0604020202020204" pitchFamily="34" charset="0"/>
            </a:endParaRPr>
          </a:p>
        </p:txBody>
      </p:sp>
      <p:sp>
        <p:nvSpPr>
          <p:cNvPr id="4" name="Freeform 41">
            <a:extLst>
              <a:ext uri="{FF2B5EF4-FFF2-40B4-BE49-F238E27FC236}">
                <a16:creationId xmlns:a16="http://schemas.microsoft.com/office/drawing/2014/main" id="{12114596-1CF9-63C8-ABB6-04D411461B0C}"/>
              </a:ext>
            </a:extLst>
          </p:cNvPr>
          <p:cNvSpPr/>
          <p:nvPr/>
        </p:nvSpPr>
        <p:spPr>
          <a:xfrm>
            <a:off x="-531028" y="2351035"/>
            <a:ext cx="4207259" cy="3911562"/>
          </a:xfrm>
          <a:custGeom>
            <a:avLst/>
            <a:gdLst/>
            <a:ahLst/>
            <a:cxnLst/>
            <a:rect l="l" t="t" r="r" b="b"/>
            <a:pathLst>
              <a:path w="7173682" h="7173682">
                <a:moveTo>
                  <a:pt x="0" y="0"/>
                </a:moveTo>
                <a:lnTo>
                  <a:pt x="7173682" y="0"/>
                </a:lnTo>
                <a:lnTo>
                  <a:pt x="7173682" y="7173682"/>
                </a:lnTo>
                <a:lnTo>
                  <a:pt x="0" y="7173682"/>
                </a:lnTo>
                <a:lnTo>
                  <a:pt x="0" y="0"/>
                </a:lnTo>
                <a:close/>
              </a:path>
            </a:pathLst>
          </a:custGeom>
          <a:blipFill>
            <a:blip r:embed="rId7"/>
            <a:stretch>
              <a:fillRect/>
            </a:stretch>
          </a:blipFill>
        </p:spPr>
        <p:txBody>
          <a:bodyPr/>
          <a:lstStyle/>
          <a:p>
            <a:endParaRPr lang="en-US"/>
          </a:p>
        </p:txBody>
      </p:sp>
    </p:spTree>
    <p:extLst>
      <p:ext uri="{BB962C8B-B14F-4D97-AF65-F5344CB8AC3E}">
        <p14:creationId xmlns:p14="http://schemas.microsoft.com/office/powerpoint/2010/main" val="2521613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342EF-3F21-36A8-E41A-D93457BDC442}"/>
            </a:ext>
          </a:extLst>
        </p:cNvPr>
        <p:cNvGrpSpPr/>
        <p:nvPr/>
      </p:nvGrpSpPr>
      <p:grpSpPr>
        <a:xfrm>
          <a:off x="0" y="0"/>
          <a:ext cx="0" cy="0"/>
          <a:chOff x="0" y="0"/>
          <a:chExt cx="0" cy="0"/>
        </a:xfrm>
      </p:grpSpPr>
      <p:sp>
        <p:nvSpPr>
          <p:cNvPr id="7" name="Hộp Văn bản 6">
            <a:extLst>
              <a:ext uri="{FF2B5EF4-FFF2-40B4-BE49-F238E27FC236}">
                <a16:creationId xmlns:a16="http://schemas.microsoft.com/office/drawing/2014/main" id="{69C92281-E302-AFA9-AB85-A56F6E69C7A0}"/>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F8320F7F-0697-3BF2-85B9-3E939F1533AD}"/>
              </a:ext>
            </a:extLst>
          </p:cNvPr>
          <p:cNvSpPr/>
          <p:nvPr/>
        </p:nvSpPr>
        <p:spPr>
          <a:xfrm>
            <a:off x="408342" y="-2377546"/>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D933AAE-4815-B41E-DE3D-D23642890DF8}"/>
              </a:ext>
            </a:extLst>
          </p:cNvPr>
          <p:cNvSpPr txBox="1"/>
          <p:nvPr/>
        </p:nvSpPr>
        <p:spPr>
          <a:xfrm>
            <a:off x="1278500" y="-2187810"/>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A82E0C59-CB8F-C263-C424-9321B61C5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2187810"/>
            <a:ext cx="796594" cy="796594"/>
          </a:xfrm>
          <a:prstGeom prst="rect">
            <a:avLst/>
          </a:prstGeom>
        </p:spPr>
      </p:pic>
      <p:sp>
        <p:nvSpPr>
          <p:cNvPr id="27" name="Hình chữ nhật: Góc Tròn 26">
            <a:extLst>
              <a:ext uri="{FF2B5EF4-FFF2-40B4-BE49-F238E27FC236}">
                <a16:creationId xmlns:a16="http://schemas.microsoft.com/office/drawing/2014/main" id="{2EAB4917-3CB6-A56C-5285-3F006B0243EF}"/>
              </a:ext>
            </a:extLst>
          </p:cNvPr>
          <p:cNvSpPr/>
          <p:nvPr/>
        </p:nvSpPr>
        <p:spPr>
          <a:xfrm>
            <a:off x="-187121" y="-215150"/>
            <a:ext cx="12656212" cy="734331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7F770323-FC71-53D3-130B-DE35A89C2ED4}"/>
              </a:ext>
            </a:extLst>
          </p:cNvPr>
          <p:cNvSpPr txBox="1"/>
          <p:nvPr/>
        </p:nvSpPr>
        <p:spPr>
          <a:xfrm>
            <a:off x="0" y="1594684"/>
            <a:ext cx="3318482" cy="579646"/>
          </a:xfrm>
          <a:prstGeom prst="rect">
            <a:avLst/>
          </a:prstGeom>
          <a:noFill/>
        </p:spPr>
        <p:txBody>
          <a:bodyPr wrap="square" rtlCol="0">
            <a:spAutoFit/>
          </a:bodyPr>
          <a:lstStyle/>
          <a:p>
            <a:pPr algn="r">
              <a:lnSpc>
                <a:spcPts val="3779"/>
              </a:lnSpc>
            </a:pPr>
            <a:r>
              <a:rPr lang="en-US" sz="3400" b="1" dirty="0">
                <a:solidFill>
                  <a:schemeClr val="bg1"/>
                </a:solidFill>
                <a:latin typeface="Arial Bold"/>
                <a:ea typeface="Arial Bold"/>
                <a:cs typeface="Arial Bold"/>
                <a:sym typeface="Arial Bold"/>
              </a:rPr>
              <a:t>Project Charter</a:t>
            </a:r>
          </a:p>
        </p:txBody>
      </p:sp>
      <p:pic>
        <p:nvPicPr>
          <p:cNvPr id="39" name="Hình ảnh 38">
            <a:extLst>
              <a:ext uri="{FF2B5EF4-FFF2-40B4-BE49-F238E27FC236}">
                <a16:creationId xmlns:a16="http://schemas.microsoft.com/office/drawing/2014/main" id="{7BCD9C64-EE04-1416-8D9D-C0225A301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23" y="290945"/>
            <a:ext cx="1184397" cy="1184397"/>
          </a:xfrm>
          <a:prstGeom prst="rect">
            <a:avLst/>
          </a:prstGeom>
        </p:spPr>
      </p:pic>
      <p:sp>
        <p:nvSpPr>
          <p:cNvPr id="29" name="Hình chữ nhật: Góc Tròn 28">
            <a:extLst>
              <a:ext uri="{FF2B5EF4-FFF2-40B4-BE49-F238E27FC236}">
                <a16:creationId xmlns:a16="http://schemas.microsoft.com/office/drawing/2014/main" id="{C73D4064-3ABD-01BA-80A5-153918100CC6}"/>
              </a:ext>
            </a:extLst>
          </p:cNvPr>
          <p:cNvSpPr/>
          <p:nvPr/>
        </p:nvSpPr>
        <p:spPr>
          <a:xfrm>
            <a:off x="13430794"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4824CE59-7BA0-F1E2-963A-B027EA936691}"/>
              </a:ext>
            </a:extLst>
          </p:cNvPr>
          <p:cNvSpPr txBox="1"/>
          <p:nvPr/>
        </p:nvSpPr>
        <p:spPr>
          <a:xfrm>
            <a:off x="13620496"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0842B3D7-0116-A911-A39D-E1E82BC0EA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3646" y="4025647"/>
            <a:ext cx="1091305" cy="1091305"/>
          </a:xfrm>
          <a:prstGeom prst="rect">
            <a:avLst/>
          </a:prstGeom>
        </p:spPr>
      </p:pic>
      <p:sp>
        <p:nvSpPr>
          <p:cNvPr id="30" name="Hình chữ nhật: Góc Tròn 29">
            <a:extLst>
              <a:ext uri="{FF2B5EF4-FFF2-40B4-BE49-F238E27FC236}">
                <a16:creationId xmlns:a16="http://schemas.microsoft.com/office/drawing/2014/main" id="{9AFC9E33-643D-D3DF-DD88-96887C0A0195}"/>
              </a:ext>
            </a:extLst>
          </p:cNvPr>
          <p:cNvSpPr/>
          <p:nvPr/>
        </p:nvSpPr>
        <p:spPr>
          <a:xfrm>
            <a:off x="16531566"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BE11DF96-DD18-C9FC-6DA7-F44EB9EAA6AD}"/>
              </a:ext>
            </a:extLst>
          </p:cNvPr>
          <p:cNvSpPr txBox="1"/>
          <p:nvPr/>
        </p:nvSpPr>
        <p:spPr>
          <a:xfrm>
            <a:off x="16781456"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4D7FD206-5D9E-F3BE-707D-46E6234FEA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124" y="4077325"/>
            <a:ext cx="1051027" cy="1051027"/>
          </a:xfrm>
          <a:prstGeom prst="rect">
            <a:avLst/>
          </a:prstGeom>
        </p:spPr>
      </p:pic>
      <p:sp>
        <p:nvSpPr>
          <p:cNvPr id="31" name="Hình chữ nhật: Góc Tròn 30">
            <a:extLst>
              <a:ext uri="{FF2B5EF4-FFF2-40B4-BE49-F238E27FC236}">
                <a16:creationId xmlns:a16="http://schemas.microsoft.com/office/drawing/2014/main" id="{21353C7B-11CB-EC69-80A9-7DAB13F24549}"/>
              </a:ext>
            </a:extLst>
          </p:cNvPr>
          <p:cNvSpPr/>
          <p:nvPr/>
        </p:nvSpPr>
        <p:spPr>
          <a:xfrm>
            <a:off x="19549681"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5F2DE8AA-1E18-AE73-139D-19292056930A}"/>
              </a:ext>
            </a:extLst>
          </p:cNvPr>
          <p:cNvSpPr txBox="1"/>
          <p:nvPr/>
        </p:nvSpPr>
        <p:spPr>
          <a:xfrm>
            <a:off x="19715931"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6EC9BFDE-4070-344B-E653-969E29DCE5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86254" y="4129904"/>
            <a:ext cx="1091782" cy="1091782"/>
          </a:xfrm>
          <a:prstGeom prst="rect">
            <a:avLst/>
          </a:prstGeom>
        </p:spPr>
      </p:pic>
      <p:sp>
        <p:nvSpPr>
          <p:cNvPr id="26" name="Rectangle: Rounded Corners 1">
            <a:extLst>
              <a:ext uri="{FF2B5EF4-FFF2-40B4-BE49-F238E27FC236}">
                <a16:creationId xmlns:a16="http://schemas.microsoft.com/office/drawing/2014/main" id="{01C8A97F-56B6-C938-D953-39EB4D4C7070}"/>
              </a:ext>
            </a:extLst>
          </p:cNvPr>
          <p:cNvSpPr/>
          <p:nvPr/>
        </p:nvSpPr>
        <p:spPr>
          <a:xfrm>
            <a:off x="3454582" y="1190133"/>
            <a:ext cx="8226777" cy="6657502"/>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solidFill>
                  <a:srgbClr val="000000"/>
                </a:solidFill>
                <a:latin typeface="Arial" panose="020B0604020202020204" pitchFamily="34" charset="0"/>
                <a:ea typeface="Calibri (MS) Bold"/>
                <a:cs typeface="Arial" panose="020B0604020202020204" pitchFamily="34" charset="0"/>
                <a:sym typeface="Calibri (MS) Bold"/>
              </a:rPr>
              <a:t>Kinh </a:t>
            </a:r>
            <a:r>
              <a:rPr lang="en-US" sz="2800" b="1" dirty="0" err="1">
                <a:solidFill>
                  <a:srgbClr val="000000"/>
                </a:solidFill>
                <a:latin typeface="Arial" panose="020B0604020202020204" pitchFamily="34" charset="0"/>
                <a:ea typeface="Calibri (MS) Bold"/>
                <a:cs typeface="Arial" panose="020B0604020202020204" pitchFamily="34" charset="0"/>
                <a:sym typeface="Calibri (MS) Bold"/>
              </a:rPr>
              <a:t>phí</a:t>
            </a:r>
            <a:r>
              <a:rPr lang="en-US" sz="28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800" b="1" dirty="0" err="1">
                <a:solidFill>
                  <a:srgbClr val="000000"/>
                </a:solidFill>
                <a:latin typeface="Arial" panose="020B0604020202020204" pitchFamily="34" charset="0"/>
                <a:ea typeface="Calibri (MS) Bold"/>
                <a:cs typeface="Arial" panose="020B0604020202020204" pitchFamily="34" charset="0"/>
                <a:sym typeface="Calibri (MS) Bold"/>
              </a:rPr>
              <a:t>dự</a:t>
            </a:r>
            <a:r>
              <a:rPr lang="en-US" sz="2800" b="1" dirty="0">
                <a:solidFill>
                  <a:srgbClr val="000000"/>
                </a:solidFill>
                <a:latin typeface="Arial" panose="020B0604020202020204" pitchFamily="34" charset="0"/>
                <a:ea typeface="Calibri (MS) Bold"/>
                <a:cs typeface="Arial" panose="020B0604020202020204" pitchFamily="34" charset="0"/>
                <a:sym typeface="Calibri (MS) Bold"/>
              </a:rPr>
              <a:t> </a:t>
            </a:r>
            <a:r>
              <a:rPr lang="en-US" sz="2800" b="1" dirty="0" err="1">
                <a:solidFill>
                  <a:srgbClr val="000000"/>
                </a:solidFill>
                <a:latin typeface="Arial" panose="020B0604020202020204" pitchFamily="34" charset="0"/>
                <a:ea typeface="Calibri (MS) Bold"/>
                <a:cs typeface="Arial" panose="020B0604020202020204" pitchFamily="34" charset="0"/>
                <a:sym typeface="Calibri (MS) Bold"/>
              </a:rPr>
              <a:t>án</a:t>
            </a:r>
            <a:r>
              <a:rPr lang="en-US" sz="2800" b="1" dirty="0">
                <a:solidFill>
                  <a:srgbClr val="000000"/>
                </a:solidFill>
                <a:latin typeface="Arial" panose="020B0604020202020204" pitchFamily="34" charset="0"/>
                <a:ea typeface="Calibri (MS) Bold"/>
                <a:cs typeface="Arial" panose="020B0604020202020204" pitchFamily="34" charset="0"/>
                <a:sym typeface="Calibri (MS) Bold"/>
              </a:rPr>
              <a:t>:</a:t>
            </a:r>
          </a:p>
          <a:p>
            <a:r>
              <a:rPr lang="en-US" sz="2000" dirty="0" err="1">
                <a:solidFill>
                  <a:srgbClr val="000000"/>
                </a:solidFill>
                <a:latin typeface="Arial" panose="020B0604020202020204" pitchFamily="34" charset="0"/>
                <a:ea typeface="Calibri (MS)"/>
                <a:cs typeface="Arial" panose="020B0604020202020204" pitchFamily="34" charset="0"/>
                <a:sym typeface="Calibri (MS)"/>
              </a:rPr>
              <a:t>Tổng</a:t>
            </a:r>
            <a:r>
              <a:rPr lang="en-US" sz="2000" dirty="0">
                <a:solidFill>
                  <a:srgbClr val="000000"/>
                </a:solidFill>
                <a:latin typeface="Arial" panose="020B0604020202020204" pitchFamily="34" charset="0"/>
                <a:ea typeface="Calibri (MS)"/>
                <a:cs typeface="Arial" panose="020B0604020202020204" pitchFamily="34" charset="0"/>
                <a:sym typeface="Calibri (MS)"/>
              </a:rPr>
              <a:t> chi </a:t>
            </a:r>
            <a:r>
              <a:rPr lang="en-US" sz="2000" dirty="0" err="1">
                <a:solidFill>
                  <a:srgbClr val="000000"/>
                </a:solidFill>
                <a:latin typeface="Arial" panose="020B0604020202020204" pitchFamily="34" charset="0"/>
                <a:ea typeface="Calibri (MS)"/>
                <a:cs typeface="Arial" panose="020B0604020202020204" pitchFamily="34" charset="0"/>
                <a:sym typeface="Calibri (MS)"/>
              </a:rPr>
              <a:t>phí</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ước</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tính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để</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thực</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hiện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dự</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án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Hệ</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thống</a:t>
            </a:r>
            <a:r>
              <a:rPr lang="en-US" sz="2000" dirty="0">
                <a:solidFill>
                  <a:srgbClr val="000000"/>
                </a:solidFill>
                <a:latin typeface="Arial" panose="020B0604020202020204" pitchFamily="34" charset="0"/>
                <a:ea typeface="Calibri (MS)"/>
                <a:cs typeface="Arial" panose="020B0604020202020204" pitchFamily="34" charset="0"/>
                <a:sym typeface="Calibri (MS)"/>
              </a:rPr>
              <a:t> Quản </a:t>
            </a:r>
            <a:r>
              <a:rPr lang="en-US" sz="2000" dirty="0" err="1">
                <a:solidFill>
                  <a:srgbClr val="000000"/>
                </a:solidFill>
                <a:latin typeface="Arial" panose="020B0604020202020204" pitchFamily="34" charset="0"/>
                <a:ea typeface="Calibri (MS)"/>
                <a:cs typeface="Arial" panose="020B0604020202020204" pitchFamily="34" charset="0"/>
                <a:sym typeface="Calibri (MS)"/>
              </a:rPr>
              <a:t>lý</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Đồ</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Án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Tốt</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Nghiệp</a:t>
            </a:r>
            <a:r>
              <a:rPr lang="en-US" sz="2000" dirty="0">
                <a:solidFill>
                  <a:srgbClr val="000000"/>
                </a:solidFill>
                <a:latin typeface="Arial" panose="020B0604020202020204" pitchFamily="34" charset="0"/>
                <a:ea typeface="Calibri (MS)"/>
                <a:cs typeface="Arial" panose="020B0604020202020204" pitchFamily="34" charset="0"/>
                <a:sym typeface="Calibri (MS)"/>
              </a:rPr>
              <a:t> Online </a:t>
            </a:r>
            <a:r>
              <a:rPr lang="en-US" sz="2000" dirty="0" err="1">
                <a:solidFill>
                  <a:srgbClr val="000000"/>
                </a:solidFill>
                <a:latin typeface="Arial" panose="020B0604020202020204" pitchFamily="34" charset="0"/>
                <a:ea typeface="Calibri (MS)"/>
                <a:cs typeface="Arial" panose="020B0604020202020204" pitchFamily="34" charset="0"/>
                <a:sym typeface="Calibri (MS)"/>
              </a:rPr>
              <a:t>là</a:t>
            </a:r>
            <a:r>
              <a:rPr lang="en-US" sz="2000" dirty="0">
                <a:solidFill>
                  <a:srgbClr val="000000"/>
                </a:solidFill>
                <a:latin typeface="Arial" panose="020B0604020202020204" pitchFamily="34" charset="0"/>
                <a:ea typeface="Calibri (MS)"/>
                <a:cs typeface="Arial" panose="020B0604020202020204" pitchFamily="34" charset="0"/>
                <a:sym typeface="Calibri (MS)"/>
              </a:rPr>
              <a:t> 30.000.000 VNĐ. </a:t>
            </a:r>
            <a:r>
              <a:rPr lang="en-US" sz="2000" dirty="0" err="1">
                <a:solidFill>
                  <a:srgbClr val="000000"/>
                </a:solidFill>
                <a:latin typeface="Arial" panose="020B0604020202020204" pitchFamily="34" charset="0"/>
                <a:ea typeface="Calibri (MS)"/>
                <a:cs typeface="Arial" panose="020B0604020202020204" pitchFamily="34" charset="0"/>
                <a:sym typeface="Calibri (MS)"/>
              </a:rPr>
              <a:t>Mức</a:t>
            </a:r>
            <a:r>
              <a:rPr lang="en-US" sz="2000" dirty="0">
                <a:solidFill>
                  <a:srgbClr val="000000"/>
                </a:solidFill>
                <a:latin typeface="Arial" panose="020B0604020202020204" pitchFamily="34" charset="0"/>
                <a:ea typeface="Calibri (MS)"/>
                <a:cs typeface="Arial" panose="020B0604020202020204" pitchFamily="34" charset="0"/>
                <a:sym typeface="Calibri (MS)"/>
              </a:rPr>
              <a:t> chi </a:t>
            </a:r>
            <a:r>
              <a:rPr lang="en-US" sz="2000" dirty="0" err="1">
                <a:solidFill>
                  <a:srgbClr val="000000"/>
                </a:solidFill>
                <a:latin typeface="Arial" panose="020B0604020202020204" pitchFamily="34" charset="0"/>
                <a:ea typeface="Calibri (MS)"/>
                <a:cs typeface="Arial" panose="020B0604020202020204" pitchFamily="34" charset="0"/>
                <a:sym typeface="Calibri (MS)"/>
              </a:rPr>
              <a:t>phí</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này</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được</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lập</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kế</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hoạch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dựa</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trên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các</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hoạt</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động</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chính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của</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dự</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án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phần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mềm</a:t>
            </a:r>
            <a:r>
              <a:rPr lang="en-US" sz="2000" dirty="0">
                <a:solidFill>
                  <a:srgbClr val="000000"/>
                </a:solidFill>
                <a:latin typeface="Arial" panose="020B0604020202020204" pitchFamily="34" charset="0"/>
                <a:ea typeface="Calibri (MS)"/>
                <a:cs typeface="Arial" panose="020B0604020202020204" pitchFamily="34" charset="0"/>
                <a:sym typeface="Calibri (MS)"/>
              </a:rPr>
              <a:t>, bao </a:t>
            </a:r>
            <a:r>
              <a:rPr lang="en-US" sz="2000" dirty="0" err="1">
                <a:solidFill>
                  <a:srgbClr val="000000"/>
                </a:solidFill>
                <a:latin typeface="Arial" panose="020B0604020202020204" pitchFamily="34" charset="0"/>
                <a:ea typeface="Calibri (MS)"/>
                <a:cs typeface="Arial" panose="020B0604020202020204" pitchFamily="34" charset="0"/>
                <a:sym typeface="Calibri (MS)"/>
              </a:rPr>
              <a:t>gồm</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các</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giai</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đoạn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phân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tích</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yêu</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cầu</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thiết</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kế</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phát</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triển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kiểm</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thử</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và</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triển</a:t>
            </a:r>
            <a:r>
              <a:rPr lang="en-US" sz="2000" dirty="0">
                <a:solidFill>
                  <a:srgbClr val="000000"/>
                </a:solidFill>
                <a:latin typeface="Arial" panose="020B0604020202020204" pitchFamily="34" charset="0"/>
                <a:ea typeface="Calibri (MS)"/>
                <a:cs typeface="Arial" panose="020B0604020202020204" pitchFamily="34" charset="0"/>
                <a:sym typeface="Calibri (MS)"/>
              </a:rPr>
              <a:t> </a:t>
            </a:r>
            <a:r>
              <a:rPr lang="en-US" sz="2000" dirty="0" err="1">
                <a:solidFill>
                  <a:srgbClr val="000000"/>
                </a:solidFill>
                <a:latin typeface="Arial" panose="020B0604020202020204" pitchFamily="34" charset="0"/>
                <a:ea typeface="Calibri (MS)"/>
                <a:cs typeface="Arial" panose="020B0604020202020204" pitchFamily="34" charset="0"/>
                <a:sym typeface="Calibri (MS)"/>
              </a:rPr>
              <a:t>khai</a:t>
            </a:r>
            <a:r>
              <a:rPr lang="en-US" sz="2000" dirty="0">
                <a:solidFill>
                  <a:srgbClr val="000000"/>
                </a:solidFill>
                <a:latin typeface="Arial" panose="020B0604020202020204" pitchFamily="34" charset="0"/>
                <a:ea typeface="Calibri (MS)"/>
                <a:cs typeface="Arial" panose="020B0604020202020204" pitchFamily="34" charset="0"/>
                <a:sym typeface="Calibri (MS)"/>
              </a:rPr>
              <a:t>.</a:t>
            </a:r>
          </a:p>
        </p:txBody>
      </p:sp>
      <p:sp>
        <p:nvSpPr>
          <p:cNvPr id="2" name="Hộp Văn bản 1">
            <a:extLst>
              <a:ext uri="{FF2B5EF4-FFF2-40B4-BE49-F238E27FC236}">
                <a16:creationId xmlns:a16="http://schemas.microsoft.com/office/drawing/2014/main" id="{2E793BA1-2A48-1792-9951-8BDF13E14851}"/>
              </a:ext>
            </a:extLst>
          </p:cNvPr>
          <p:cNvSpPr txBox="1"/>
          <p:nvPr/>
        </p:nvSpPr>
        <p:spPr>
          <a:xfrm>
            <a:off x="3454582" y="83128"/>
            <a:ext cx="8444359" cy="923330"/>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Quản </a:t>
            </a:r>
            <a:r>
              <a:rPr lang="en-US" sz="5400" b="1" dirty="0" err="1">
                <a:latin typeface="Arial" panose="020B0604020202020204" pitchFamily="34" charset="0"/>
                <a:cs typeface="Arial" panose="020B0604020202020204" pitchFamily="34" charset="0"/>
              </a:rPr>
              <a:t>lý</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dự</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án</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phần</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mềm</a:t>
            </a:r>
            <a:endParaRPr lang="vi-VN" sz="5400" b="1" dirty="0">
              <a:cs typeface="Arial" panose="020B0604020202020204" pitchFamily="34" charset="0"/>
            </a:endParaRPr>
          </a:p>
        </p:txBody>
      </p:sp>
      <p:sp>
        <p:nvSpPr>
          <p:cNvPr id="3" name="Freeform 42">
            <a:extLst>
              <a:ext uri="{FF2B5EF4-FFF2-40B4-BE49-F238E27FC236}">
                <a16:creationId xmlns:a16="http://schemas.microsoft.com/office/drawing/2014/main" id="{903B85CA-A61C-591A-388B-49BF918282B6}"/>
              </a:ext>
            </a:extLst>
          </p:cNvPr>
          <p:cNvSpPr/>
          <p:nvPr/>
        </p:nvSpPr>
        <p:spPr>
          <a:xfrm>
            <a:off x="4020138" y="3790128"/>
            <a:ext cx="2679626" cy="2629813"/>
          </a:xfrm>
          <a:custGeom>
            <a:avLst/>
            <a:gdLst/>
            <a:ahLst/>
            <a:cxnLst/>
            <a:rect l="l" t="t" r="r" b="b"/>
            <a:pathLst>
              <a:path w="4165511" h="4114800">
                <a:moveTo>
                  <a:pt x="0" y="0"/>
                </a:moveTo>
                <a:lnTo>
                  <a:pt x="4165510" y="0"/>
                </a:lnTo>
                <a:lnTo>
                  <a:pt x="416551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43">
            <a:extLst>
              <a:ext uri="{FF2B5EF4-FFF2-40B4-BE49-F238E27FC236}">
                <a16:creationId xmlns:a16="http://schemas.microsoft.com/office/drawing/2014/main" id="{7B113FBC-A5F4-0BF9-F997-F59C97EEF17B}"/>
              </a:ext>
            </a:extLst>
          </p:cNvPr>
          <p:cNvSpPr/>
          <p:nvPr/>
        </p:nvSpPr>
        <p:spPr>
          <a:xfrm>
            <a:off x="8644636" y="3790128"/>
            <a:ext cx="2117603" cy="2629813"/>
          </a:xfrm>
          <a:custGeom>
            <a:avLst/>
            <a:gdLst/>
            <a:ahLst/>
            <a:cxnLst/>
            <a:rect l="l" t="t" r="r" b="b"/>
            <a:pathLst>
              <a:path w="3291840" h="4114800">
                <a:moveTo>
                  <a:pt x="0" y="0"/>
                </a:moveTo>
                <a:lnTo>
                  <a:pt x="3291840" y="0"/>
                </a:lnTo>
                <a:lnTo>
                  <a:pt x="329184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 name="Freeform 41">
            <a:extLst>
              <a:ext uri="{FF2B5EF4-FFF2-40B4-BE49-F238E27FC236}">
                <a16:creationId xmlns:a16="http://schemas.microsoft.com/office/drawing/2014/main" id="{C89F1934-6AA5-AF49-AADE-200A87753D84}"/>
              </a:ext>
            </a:extLst>
          </p:cNvPr>
          <p:cNvSpPr/>
          <p:nvPr/>
        </p:nvSpPr>
        <p:spPr>
          <a:xfrm>
            <a:off x="-118532" y="2868857"/>
            <a:ext cx="3573114" cy="2248095"/>
          </a:xfrm>
          <a:custGeom>
            <a:avLst/>
            <a:gdLst/>
            <a:ahLst/>
            <a:cxnLst/>
            <a:rect l="l" t="t" r="r" b="b"/>
            <a:pathLst>
              <a:path w="5434300" h="3774369">
                <a:moveTo>
                  <a:pt x="0" y="0"/>
                </a:moveTo>
                <a:lnTo>
                  <a:pt x="5434300" y="0"/>
                </a:lnTo>
                <a:lnTo>
                  <a:pt x="5434300" y="3774369"/>
                </a:lnTo>
                <a:lnTo>
                  <a:pt x="0" y="377436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extLst>
      <p:ext uri="{BB962C8B-B14F-4D97-AF65-F5344CB8AC3E}">
        <p14:creationId xmlns:p14="http://schemas.microsoft.com/office/powerpoint/2010/main" val="2587623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713</TotalTime>
  <Words>3917</Words>
  <Application>Microsoft Office PowerPoint</Application>
  <PresentationFormat>Widescreen</PresentationFormat>
  <Paragraphs>497</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Arial Bold</vt:lpstr>
      <vt:lpstr>Calibri</vt:lpstr>
      <vt:lpstr>Calibri (MS)</vt:lpstr>
      <vt:lpstr>Calibri (MS) Bold</vt:lpstr>
      <vt:lpstr>inherit</vt:lpstr>
      <vt:lpstr>Segoe WPC</vt:lpstr>
      <vt:lpstr>Times New Roman</vt:lpstr>
      <vt:lpstr>Chủ đề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Quản lý người dùng</vt:lpstr>
      <vt:lpstr>Quản lý sản phẩm</vt:lpstr>
      <vt:lpstr>Quản lý giỏ hàng</vt:lpstr>
      <vt:lpstr>Thanh toán</vt:lpstr>
      <vt:lpstr>Quản lý đơn hàng</vt:lpstr>
      <vt:lpstr>Giao diện quản trị viên (Admin Panel)</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Công</dc:creator>
  <cp:lastModifiedBy>Tran Nhat Thinh</cp:lastModifiedBy>
  <cp:revision>107</cp:revision>
  <dcterms:created xsi:type="dcterms:W3CDTF">2021-09-03T05:44:00Z</dcterms:created>
  <dcterms:modified xsi:type="dcterms:W3CDTF">2025-07-29T03:12:27Z</dcterms:modified>
</cp:coreProperties>
</file>